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901" autoAdjust="0"/>
  </p:normalViewPr>
  <p:slideViewPr>
    <p:cSldViewPr snapToGrid="0" snapToObjects="1">
      <p:cViewPr>
        <p:scale>
          <a:sx n="94" d="100"/>
          <a:sy n="94" d="100"/>
        </p:scale>
        <p:origin x="-3680" y="-2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1B21EF-2DEE-034F-8C93-B01166376A0D}" type="datetimeFigureOut">
              <a:rPr lang="en-US" smtClean="0"/>
              <a:t>1/13/15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67A13C-A4BA-3348-B2DC-1BAC2DFA8645}" type="slidenum">
              <a:rPr lang="en-US" smtClean="0"/>
              <a:t>‹#›</a:t>
            </a:fld>
            <a:endParaRPr lang="en-US" dirty="0"/>
          </a:p>
        </p:txBody>
      </p:sp>
    </p:spTree>
    <p:extLst>
      <p:ext uri="{BB962C8B-B14F-4D97-AF65-F5344CB8AC3E}">
        <p14:creationId xmlns:p14="http://schemas.microsoft.com/office/powerpoint/2010/main" val="1231932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Temperature time slices across the Last Interglacial. NH air and sea surface temperature anomalies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associated with 2σ uncertainties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are the same as (A) and (B) for the SH. The size of the dots (both for temperature anomaly and associated 2σ uncertainty) follows the temperature scale given in the box. For all panels, warming (cooling) compared with modern temperature is represented in red (purple). The temperature anomalies are relative to the World Ocean Atlas (WOA) 1998, 10 m-depth data for marine records and relative to present-day instrumental surface air temperature measurements for ice records.</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 new Last Interglacial temperature data synthesis as an improved benchmark for climate modeling </a:t>
            </a:r>
          </a:p>
          <a:p>
            <a:r>
              <a:rPr lang="en-US" sz="1200" b="0" i="0" u="none" strike="noStrike" kern="1200" baseline="0" dirty="0" smtClean="0">
                <a:solidFill>
                  <a:schemeClr val="tx1"/>
                </a:solidFill>
                <a:latin typeface="+mn-lt"/>
                <a:ea typeface="+mn-ea"/>
                <a:cs typeface="+mn-cs"/>
              </a:rPr>
              <a:t>Emilie Capron1, A. Govin2 and E.J. Stone3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1British Antarctic Survey, Cambridge, UK </a:t>
            </a:r>
          </a:p>
          <a:p>
            <a:r>
              <a:rPr lang="en-US" sz="1200" b="0" i="0" u="none" strike="noStrike" kern="1200" baseline="0" dirty="0" smtClean="0">
                <a:solidFill>
                  <a:schemeClr val="tx1"/>
                </a:solidFill>
                <a:latin typeface="+mn-lt"/>
                <a:ea typeface="+mn-ea"/>
                <a:cs typeface="+mn-cs"/>
              </a:rPr>
              <a:t>2MARUM/Center for Marine Environmental Sciences, University of Bremen, Germany </a:t>
            </a:r>
          </a:p>
          <a:p>
            <a:r>
              <a:rPr lang="en-US" sz="1200" b="0" i="0" u="none" strike="noStrike" kern="1200" baseline="0" dirty="0" smtClean="0">
                <a:solidFill>
                  <a:schemeClr val="tx1"/>
                </a:solidFill>
                <a:latin typeface="+mn-lt"/>
                <a:ea typeface="+mn-ea"/>
                <a:cs typeface="+mn-cs"/>
              </a:rPr>
              <a:t>3School of Geographical Sciences, University of Bristol,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Emilie Capron: </a:t>
            </a:r>
            <a:r>
              <a:rPr lang="en-US" sz="1200" b="0" i="0" u="none" strike="noStrike" kern="1200" baseline="0" dirty="0" err="1" smtClean="0">
                <a:solidFill>
                  <a:schemeClr val="tx1"/>
                </a:solidFill>
                <a:latin typeface="+mn-lt"/>
                <a:ea typeface="+mn-ea"/>
                <a:cs typeface="+mn-cs"/>
              </a:rPr>
              <a:t>ecap@bas.ac.uk</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Right: </a:t>
            </a:r>
            <a:r>
              <a:rPr lang="en-US" sz="1200" b="0" i="0" u="none" strike="noStrike" kern="1200" baseline="0" dirty="0" smtClean="0">
                <a:solidFill>
                  <a:schemeClr val="tx1"/>
                </a:solidFill>
                <a:latin typeface="+mn-lt"/>
                <a:ea typeface="+mn-ea"/>
                <a:cs typeface="+mn-cs"/>
              </a:rPr>
              <a:t>Antarctic temperature and CO2 variations over the last 800,000 years. Ice sheet surface temperature change was calculated from </a:t>
            </a:r>
            <a:r>
              <a:rPr lang="en-US" sz="1200" b="0" i="0" u="none" strike="noStrike" kern="1200" baseline="0" dirty="0" err="1" smtClean="0">
                <a:solidFill>
                  <a:schemeClr val="tx1"/>
                </a:solidFill>
                <a:latin typeface="+mn-lt"/>
                <a:ea typeface="+mn-ea"/>
                <a:cs typeface="+mn-cs"/>
              </a:rPr>
              <a:t>δD</a:t>
            </a:r>
            <a:r>
              <a:rPr lang="en-US" sz="1200" b="0" i="0" u="none" strike="noStrike" kern="1200" baseline="0" dirty="0" smtClean="0">
                <a:solidFill>
                  <a:schemeClr val="tx1"/>
                </a:solidFill>
                <a:latin typeface="+mn-lt"/>
                <a:ea typeface="+mn-ea"/>
                <a:cs typeface="+mn-cs"/>
              </a:rPr>
              <a:t> measured on the </a:t>
            </a:r>
            <a:r>
              <a:rPr lang="en-US" sz="1200" b="0" i="0" u="none" strike="noStrike" kern="1200" baseline="0" dirty="0" err="1" smtClean="0">
                <a:solidFill>
                  <a:schemeClr val="tx1"/>
                </a:solidFill>
                <a:latin typeface="+mn-lt"/>
                <a:ea typeface="+mn-ea"/>
                <a:cs typeface="+mn-cs"/>
              </a:rPr>
              <a:t>EPICAice</a:t>
            </a:r>
            <a:r>
              <a:rPr lang="en-US" sz="1200" b="0" i="0" u="none" strike="noStrike" kern="1200" baseline="0" dirty="0" smtClean="0">
                <a:solidFill>
                  <a:schemeClr val="tx1"/>
                </a:solidFill>
                <a:latin typeface="+mn-lt"/>
                <a:ea typeface="+mn-ea"/>
                <a:cs typeface="+mn-cs"/>
              </a:rPr>
              <a:t> core from Dome C (</a:t>
            </a:r>
            <a:r>
              <a:rPr lang="en-US" sz="1200" b="0" i="0" u="none" strike="noStrike" kern="1200" baseline="0" dirty="0" err="1" smtClean="0">
                <a:solidFill>
                  <a:schemeClr val="tx1"/>
                </a:solidFill>
                <a:latin typeface="+mn-lt"/>
                <a:ea typeface="+mn-ea"/>
                <a:cs typeface="+mn-cs"/>
              </a:rPr>
              <a:t>EPICAcommunity</a:t>
            </a:r>
            <a:r>
              <a:rPr lang="en-US" sz="1200" b="0" i="0" u="none" strike="noStrike" kern="1200" baseline="0" dirty="0" smtClean="0">
                <a:solidFill>
                  <a:schemeClr val="tx1"/>
                </a:solidFill>
                <a:latin typeface="+mn-lt"/>
                <a:ea typeface="+mn-ea"/>
                <a:cs typeface="+mn-cs"/>
              </a:rPr>
              <a:t> members 2004), CO2 concentrations were measured on the Antarctic Dome C and </a:t>
            </a:r>
            <a:r>
              <a:rPr lang="en-US" sz="1200" b="0" i="0" u="none" strike="noStrike" kern="1200" baseline="0" dirty="0" err="1" smtClean="0">
                <a:solidFill>
                  <a:schemeClr val="tx1"/>
                </a:solidFill>
                <a:latin typeface="+mn-lt"/>
                <a:ea typeface="+mn-ea"/>
                <a:cs typeface="+mn-cs"/>
              </a:rPr>
              <a:t>Vostok</a:t>
            </a:r>
            <a:r>
              <a:rPr lang="en-US" sz="1200" b="0" i="0" u="none" strike="noStrike" kern="1200" baseline="0" dirty="0" smtClean="0">
                <a:solidFill>
                  <a:schemeClr val="tx1"/>
                </a:solidFill>
                <a:latin typeface="+mn-lt"/>
                <a:ea typeface="+mn-ea"/>
                <a:cs typeface="+mn-cs"/>
              </a:rPr>
              <a:t> ice cores (</a:t>
            </a:r>
            <a:r>
              <a:rPr lang="en-US" sz="1200" b="0" i="0" u="none" strike="noStrike" kern="1200" baseline="0" dirty="0" err="1" smtClean="0">
                <a:solidFill>
                  <a:schemeClr val="tx1"/>
                </a:solidFill>
                <a:latin typeface="+mn-lt"/>
                <a:ea typeface="+mn-ea"/>
                <a:cs typeface="+mn-cs"/>
              </a:rPr>
              <a:t>Lüthi</a:t>
            </a:r>
            <a:r>
              <a:rPr lang="en-US" sz="1200" b="0" i="0" u="none" strike="noStrike" kern="1200" baseline="0" dirty="0" smtClean="0">
                <a:solidFill>
                  <a:schemeClr val="tx1"/>
                </a:solidFill>
                <a:latin typeface="+mn-lt"/>
                <a:ea typeface="+mn-ea"/>
                <a:cs typeface="+mn-cs"/>
              </a:rPr>
              <a:t> et al. 2008; Petit et al. 1999). </a:t>
            </a:r>
            <a:r>
              <a:rPr lang="en-US" sz="1200" b="1" i="0" u="none" strike="noStrike" kern="1200" baseline="0" dirty="0" smtClean="0">
                <a:solidFill>
                  <a:schemeClr val="tx1"/>
                </a:solidFill>
                <a:latin typeface="+mn-lt"/>
                <a:ea typeface="+mn-ea"/>
                <a:cs typeface="+mn-cs"/>
              </a:rPr>
              <a:t>Left: </a:t>
            </a:r>
            <a:r>
              <a:rPr lang="en-US" sz="1200" b="0" i="0" u="none" strike="noStrike" kern="1200" baseline="0" dirty="0" smtClean="0">
                <a:solidFill>
                  <a:schemeClr val="tx1"/>
                </a:solidFill>
                <a:latin typeface="+mn-lt"/>
                <a:ea typeface="+mn-ea"/>
                <a:cs typeface="+mn-cs"/>
              </a:rPr>
              <a:t>Blow up of Antarctic temperature (</a:t>
            </a:r>
            <a:r>
              <a:rPr lang="en-US" sz="1200" b="0" i="0" u="none" strike="noStrike" kern="1200" baseline="0" dirty="0" err="1" smtClean="0">
                <a:solidFill>
                  <a:schemeClr val="tx1"/>
                </a:solidFill>
                <a:latin typeface="+mn-lt"/>
                <a:ea typeface="+mn-ea"/>
                <a:cs typeface="+mn-cs"/>
              </a:rPr>
              <a:t>EPICAcommunity</a:t>
            </a:r>
            <a:r>
              <a:rPr lang="en-US" sz="1200" b="0" i="0" u="none" strike="noStrike" kern="1200" baseline="0" dirty="0" smtClean="0">
                <a:solidFill>
                  <a:schemeClr val="tx1"/>
                </a:solidFill>
                <a:latin typeface="+mn-lt"/>
                <a:ea typeface="+mn-ea"/>
                <a:cs typeface="+mn-cs"/>
              </a:rPr>
              <a:t> members 2004) and CO2 concentration changes (</a:t>
            </a:r>
            <a:r>
              <a:rPr lang="en-US" sz="1200" b="0" i="0" u="none" strike="noStrike" kern="1200" baseline="0" dirty="0" err="1" smtClean="0">
                <a:solidFill>
                  <a:schemeClr val="tx1"/>
                </a:solidFill>
                <a:latin typeface="+mn-lt"/>
                <a:ea typeface="+mn-ea"/>
                <a:cs typeface="+mn-cs"/>
              </a:rPr>
              <a:t>MacFarling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Meure</a:t>
            </a:r>
            <a:r>
              <a:rPr lang="en-US" sz="1200" b="0" i="0" u="none" strike="noStrike" kern="1200" baseline="0" dirty="0" smtClean="0">
                <a:solidFill>
                  <a:schemeClr val="tx1"/>
                </a:solidFill>
                <a:latin typeface="+mn-lt"/>
                <a:ea typeface="+mn-ea"/>
                <a:cs typeface="+mn-cs"/>
              </a:rPr>
              <a:t> et al. 2006) over the last 1000 years.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Ice core-based isotopic constraints on past carbon cycle changes </a:t>
            </a:r>
          </a:p>
          <a:p>
            <a:r>
              <a:rPr lang="en-US" sz="1200" b="0" i="0" u="none" strike="noStrike" kern="1200" baseline="0" dirty="0" smtClean="0">
                <a:solidFill>
                  <a:schemeClr val="tx1"/>
                </a:solidFill>
                <a:latin typeface="+mn-lt"/>
                <a:ea typeface="+mn-ea"/>
                <a:cs typeface="+mn-cs"/>
              </a:rPr>
              <a:t>Hubertus Fischer1, J. Schmitt1, S. Eggleston1, R. Schneider1, J. Elsig1, F. Joos1, M. Leuenberger1, T.F. Stocker1, P. Köhler2, V. Brovkin3 and J. Chappellaz4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1Climate and Environmental Physics, Physics Institute and Oeschger Centre for Climate Change Research, University of Bern, Switzerland </a:t>
            </a:r>
          </a:p>
          <a:p>
            <a:r>
              <a:rPr lang="en-US" sz="1200" b="0" i="0" u="none" strike="noStrike" kern="1200" baseline="0" dirty="0" smtClean="0">
                <a:solidFill>
                  <a:schemeClr val="tx1"/>
                </a:solidFill>
                <a:latin typeface="+mn-lt"/>
                <a:ea typeface="+mn-ea"/>
                <a:cs typeface="+mn-cs"/>
              </a:rPr>
              <a:t>2Alfred Wegener Institute, Helmholtz Centre for Polar and Marine Research, Bremerhaven, Germany </a:t>
            </a:r>
          </a:p>
          <a:p>
            <a:r>
              <a:rPr lang="en-US" sz="1200" b="0" i="0" u="none" strike="noStrike" kern="1200" baseline="0" dirty="0" smtClean="0">
                <a:solidFill>
                  <a:schemeClr val="tx1"/>
                </a:solidFill>
                <a:latin typeface="+mn-lt"/>
                <a:ea typeface="+mn-ea"/>
                <a:cs typeface="+mn-cs"/>
              </a:rPr>
              <a:t>3Max Planck Institute for Meteorology, Hamburg, Germany </a:t>
            </a:r>
          </a:p>
          <a:p>
            <a:r>
              <a:rPr lang="en-US" sz="1200" b="0" i="0" u="none" strike="noStrike" kern="1200" baseline="0" dirty="0" smtClean="0">
                <a:solidFill>
                  <a:schemeClr val="tx1"/>
                </a:solidFill>
                <a:latin typeface="+mn-lt"/>
                <a:ea typeface="+mn-ea"/>
                <a:cs typeface="+mn-cs"/>
              </a:rPr>
              <a:t>4UJF–Grenoble 1/CNRS, </a:t>
            </a:r>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Glaciologie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Géophysique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(LGGE), Grenoble, France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Hubertus Fischer: </a:t>
            </a:r>
            <a:r>
              <a:rPr lang="en-US" sz="1200" b="0" i="0" u="none" strike="noStrike" kern="1200" baseline="0" dirty="0" err="1" smtClean="0">
                <a:solidFill>
                  <a:schemeClr val="tx1"/>
                </a:solidFill>
                <a:latin typeface="+mn-lt"/>
                <a:ea typeface="+mn-ea"/>
                <a:cs typeface="+mn-cs"/>
              </a:rPr>
              <a:t>hubertus.fischer@climate.unibe.ch</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Distribution of the high northern latitude land cover and location of the NEEM ice core drilling site at 77.49°N, 51.2°W, 2480 m above sea level. Modified from the European Commission Global Land Cover 2000 database and based on the work of cartographer Hugo </a:t>
            </a:r>
            <a:r>
              <a:rPr lang="en-US" sz="1200" b="0" i="0" u="none" strike="noStrike" kern="1200" baseline="0" dirty="0" err="1" smtClean="0">
                <a:solidFill>
                  <a:schemeClr val="tx1"/>
                </a:solidFill>
                <a:latin typeface="+mn-lt"/>
                <a:ea typeface="+mn-ea"/>
                <a:cs typeface="+mn-cs"/>
              </a:rPr>
              <a:t>Alhenius</a:t>
            </a:r>
            <a:r>
              <a:rPr lang="en-US" sz="1200" b="0" i="0" u="none" strike="noStrike" kern="1200" baseline="0" dirty="0" smtClean="0">
                <a:solidFill>
                  <a:schemeClr val="tx1"/>
                </a:solidFill>
                <a:latin typeface="+mn-lt"/>
                <a:ea typeface="+mn-ea"/>
                <a:cs typeface="+mn-cs"/>
              </a:rPr>
              <a:t> UNEP/GRIP-</a:t>
            </a:r>
            <a:r>
              <a:rPr lang="en-US" sz="1200" b="0" i="0" u="none" strike="noStrike" kern="1200" baseline="0" dirty="0" err="1" smtClean="0">
                <a:solidFill>
                  <a:schemeClr val="tx1"/>
                </a:solidFill>
                <a:latin typeface="+mn-lt"/>
                <a:ea typeface="+mn-ea"/>
                <a:cs typeface="+mn-cs"/>
              </a:rPr>
              <a:t>Arendal</a:t>
            </a:r>
            <a:r>
              <a:rPr lang="en-US" sz="1200" b="0" i="0" u="none" strike="noStrike"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Two thousand years of boreal biomass burning recorded in the </a:t>
            </a:r>
            <a:r>
              <a:rPr lang="en-US" sz="1200" b="1" i="0" u="none" strike="noStrike" kern="1200" baseline="0" dirty="0" err="1" smtClean="0">
                <a:solidFill>
                  <a:schemeClr val="tx1"/>
                </a:solidFill>
                <a:latin typeface="+mn-lt"/>
                <a:ea typeface="+mn-ea"/>
                <a:cs typeface="+mn-cs"/>
              </a:rPr>
              <a:t>NEEMice</a:t>
            </a:r>
            <a:r>
              <a:rPr lang="en-US" sz="1200" b="1" i="0" u="none" strike="noStrike" kern="1200" baseline="0" dirty="0" smtClean="0">
                <a:solidFill>
                  <a:schemeClr val="tx1"/>
                </a:solidFill>
                <a:latin typeface="+mn-lt"/>
                <a:ea typeface="+mn-ea"/>
                <a:cs typeface="+mn-cs"/>
              </a:rPr>
              <a:t> cores </a:t>
            </a:r>
          </a:p>
          <a:p>
            <a:r>
              <a:rPr lang="en-US" sz="1200" b="0" i="0" u="none" strike="noStrike" kern="1200" baseline="0" dirty="0" smtClean="0">
                <a:solidFill>
                  <a:schemeClr val="tx1"/>
                </a:solidFill>
                <a:latin typeface="+mn-lt"/>
                <a:ea typeface="+mn-ea"/>
                <a:cs typeface="+mn-cs"/>
              </a:rPr>
              <a:t>Natalie Kehrwald1, P. Zennaro1,2, S. Schüpbach3, T. Kirchgeorg1, J. R. McConnell4, R. Zangrando2, A. Gambaro1, and C. Barbante1,2,5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Environmental Science, Informatics and Statistics, </a:t>
            </a:r>
            <a:r>
              <a:rPr lang="en-US" sz="1200" b="0" i="0" u="none" strike="noStrike" kern="1200" baseline="0" dirty="0" err="1" smtClean="0">
                <a:solidFill>
                  <a:schemeClr val="tx1"/>
                </a:solidFill>
                <a:latin typeface="+mn-lt"/>
                <a:ea typeface="+mn-ea"/>
                <a:cs typeface="+mn-cs"/>
              </a:rPr>
              <a:t>Cà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Foscari</a:t>
            </a:r>
            <a:r>
              <a:rPr lang="en-US" sz="1200" b="0" i="0" u="none" strike="noStrike" kern="1200" baseline="0" dirty="0" smtClean="0">
                <a:solidFill>
                  <a:schemeClr val="tx1"/>
                </a:solidFill>
                <a:latin typeface="+mn-lt"/>
                <a:ea typeface="+mn-ea"/>
                <a:cs typeface="+mn-cs"/>
              </a:rPr>
              <a:t> University of Venice, Italy </a:t>
            </a:r>
          </a:p>
          <a:p>
            <a:r>
              <a:rPr lang="en-US" sz="1200" b="0" i="0" u="none" strike="noStrike" kern="1200" baseline="0" dirty="0" smtClean="0">
                <a:solidFill>
                  <a:schemeClr val="tx1"/>
                </a:solidFill>
                <a:latin typeface="+mn-lt"/>
                <a:ea typeface="+mn-ea"/>
                <a:cs typeface="+mn-cs"/>
              </a:rPr>
              <a:t>2IDPA-CNR, Venice, Italy </a:t>
            </a:r>
          </a:p>
          <a:p>
            <a:r>
              <a:rPr lang="en-US" sz="1200" b="0" i="0" u="none" strike="noStrike" kern="1200" baseline="0" dirty="0" smtClean="0">
                <a:solidFill>
                  <a:schemeClr val="tx1"/>
                </a:solidFill>
                <a:latin typeface="+mn-lt"/>
                <a:ea typeface="+mn-ea"/>
                <a:cs typeface="+mn-cs"/>
              </a:rPr>
              <a:t>3Climate and Environmental Physics, Physics Institute and Oeschger Centre for Climate Change Research, University of Bern, Switzerland </a:t>
            </a:r>
          </a:p>
          <a:p>
            <a:r>
              <a:rPr lang="en-US" sz="1200" b="0" i="0" u="none" strike="noStrike" kern="1200" baseline="0" dirty="0" smtClean="0">
                <a:solidFill>
                  <a:schemeClr val="tx1"/>
                </a:solidFill>
                <a:latin typeface="+mn-lt"/>
                <a:ea typeface="+mn-ea"/>
                <a:cs typeface="+mn-cs"/>
              </a:rPr>
              <a:t>4Desert Research Institute, Department of Hydrologic Sciences, Reno, USA</a:t>
            </a:r>
          </a:p>
          <a:p>
            <a:r>
              <a:rPr lang="en-US" sz="1200" b="0" i="0" u="none" strike="noStrike" kern="1200" baseline="0" dirty="0" smtClean="0">
                <a:solidFill>
                  <a:schemeClr val="tx1"/>
                </a:solidFill>
                <a:latin typeface="+mn-lt"/>
                <a:ea typeface="+mn-ea"/>
                <a:cs typeface="+mn-cs"/>
              </a:rPr>
              <a:t>5Centro B. Segre, </a:t>
            </a:r>
            <a:r>
              <a:rPr lang="en-US" sz="1200" b="0" i="0" u="none" strike="noStrike" kern="1200" baseline="0" dirty="0" err="1" smtClean="0">
                <a:solidFill>
                  <a:schemeClr val="tx1"/>
                </a:solidFill>
                <a:latin typeface="+mn-lt"/>
                <a:ea typeface="+mn-ea"/>
                <a:cs typeface="+mn-cs"/>
              </a:rPr>
              <a:t>Accademia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Nazionale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Lincei</a:t>
            </a:r>
            <a:r>
              <a:rPr lang="en-US" sz="1200" b="0" i="0" u="none" strike="noStrike" kern="1200" baseline="0" dirty="0" smtClean="0">
                <a:solidFill>
                  <a:schemeClr val="tx1"/>
                </a:solidFill>
                <a:latin typeface="+mn-lt"/>
                <a:ea typeface="+mn-ea"/>
                <a:cs typeface="+mn-cs"/>
              </a:rPr>
              <a:t>, Rome, Italy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Natalie </a:t>
            </a:r>
            <a:r>
              <a:rPr lang="en-US" sz="1200" b="0" i="0" u="none" strike="noStrike" kern="1200" baseline="0" dirty="0" err="1" smtClean="0">
                <a:solidFill>
                  <a:schemeClr val="tx1"/>
                </a:solidFill>
                <a:latin typeface="+mn-lt"/>
                <a:ea typeface="+mn-ea"/>
                <a:cs typeface="+mn-cs"/>
              </a:rPr>
              <a:t>Kehrwald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Kehrwald@unive.it</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Climatic and environmental records over the past 2000 years, presented as z-scores smoothed by incorporating the nearest 10% of data.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NEEM </a:t>
            </a:r>
            <a:r>
              <a:rPr lang="en-US" sz="1200" b="0" i="0" u="none" strike="noStrike" kern="1200" baseline="0" dirty="0" err="1" smtClean="0">
                <a:solidFill>
                  <a:schemeClr val="tx1"/>
                </a:solidFill>
                <a:latin typeface="+mn-lt"/>
                <a:ea typeface="+mn-ea"/>
                <a:cs typeface="+mn-cs"/>
              </a:rPr>
              <a:t>levoglucosan</a:t>
            </a:r>
            <a:r>
              <a:rPr lang="en-US" sz="1200" b="0" i="0" u="none" strike="noStrike" kern="1200" baseline="0" dirty="0" smtClean="0">
                <a:solidFill>
                  <a:schemeClr val="tx1"/>
                </a:solidFill>
                <a:latin typeface="+mn-lt"/>
                <a:ea typeface="+mn-ea"/>
                <a:cs typeface="+mn-cs"/>
              </a:rPr>
              <a:t> concentrations;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Boreal charcoal concentrations (Marlon et al. 2008);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NEEM black carbon versus </a:t>
            </a:r>
            <a:r>
              <a:rPr lang="en-US" sz="1200" b="0" i="0" u="none" strike="noStrike" kern="1200" baseline="0" dirty="0" err="1" smtClean="0">
                <a:solidFill>
                  <a:schemeClr val="tx1"/>
                </a:solidFill>
                <a:latin typeface="+mn-lt"/>
                <a:ea typeface="+mn-ea"/>
                <a:cs typeface="+mn-cs"/>
              </a:rPr>
              <a:t>levoglucosan</a:t>
            </a:r>
            <a:r>
              <a:rPr lang="en-US" sz="1200" b="0" i="0" u="none" strike="noStrike" kern="1200" baseline="0" dirty="0" smtClean="0">
                <a:solidFill>
                  <a:schemeClr val="tx1"/>
                </a:solidFill>
                <a:latin typeface="+mn-lt"/>
                <a:ea typeface="+mn-ea"/>
                <a:cs typeface="+mn-cs"/>
              </a:rPr>
              <a:t> concentrations;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Siberian forest fire reconstruction (</a:t>
            </a:r>
            <a:r>
              <a:rPr lang="en-US" sz="1200" b="0" i="0" u="none" strike="noStrike" kern="1200" baseline="0" dirty="0" err="1" smtClean="0">
                <a:solidFill>
                  <a:schemeClr val="tx1"/>
                </a:solidFill>
                <a:latin typeface="+mn-lt"/>
                <a:ea typeface="+mn-ea"/>
                <a:cs typeface="+mn-cs"/>
              </a:rPr>
              <a:t>Eichler</a:t>
            </a:r>
            <a:r>
              <a:rPr lang="en-US" sz="1200" b="0" i="0" u="none" strike="noStrike" kern="1200" baseline="0" dirty="0" smtClean="0">
                <a:solidFill>
                  <a:schemeClr val="tx1"/>
                </a:solidFill>
                <a:latin typeface="+mn-lt"/>
                <a:ea typeface="+mn-ea"/>
                <a:cs typeface="+mn-cs"/>
              </a:rPr>
              <a:t> et al. 2011); </a:t>
            </a:r>
            <a:r>
              <a:rPr lang="en-US" sz="1200" b="1" i="0"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Northern Hemisphere land temperature (Mann et al. 2008); </a:t>
            </a:r>
            <a:r>
              <a:rPr lang="en-US" sz="1200" b="1" i="0" u="none" strike="noStrike" kern="1200" baseline="0" dirty="0" smtClean="0">
                <a:solidFill>
                  <a:schemeClr val="tx1"/>
                </a:solidFill>
                <a:latin typeface="+mn-lt"/>
                <a:ea typeface="+mn-ea"/>
                <a:cs typeface="+mn-cs"/>
              </a:rPr>
              <a:t>(F) </a:t>
            </a:r>
            <a:r>
              <a:rPr lang="en-US" sz="1200" b="0" i="0" u="none" strike="noStrike" kern="1200" baseline="0" dirty="0" smtClean="0">
                <a:solidFill>
                  <a:schemeClr val="tx1"/>
                </a:solidFill>
                <a:latin typeface="+mn-lt"/>
                <a:ea typeface="+mn-ea"/>
                <a:cs typeface="+mn-cs"/>
              </a:rPr>
              <a:t>NEEM pyrogenic CH4 emissions (</a:t>
            </a:r>
            <a:r>
              <a:rPr lang="en-US" sz="1200" b="0" i="0" u="none" strike="noStrike" kern="1200" baseline="0" dirty="0" err="1" smtClean="0">
                <a:solidFill>
                  <a:schemeClr val="tx1"/>
                </a:solidFill>
                <a:latin typeface="+mn-lt"/>
                <a:ea typeface="+mn-ea"/>
                <a:cs typeface="+mn-cs"/>
              </a:rPr>
              <a:t>Sapart</a:t>
            </a:r>
            <a:r>
              <a:rPr lang="en-US" sz="1200" b="0" i="0" u="none" strike="noStrike" kern="1200" baseline="0" dirty="0" smtClean="0">
                <a:solidFill>
                  <a:schemeClr val="tx1"/>
                </a:solidFill>
                <a:latin typeface="+mn-lt"/>
                <a:ea typeface="+mn-ea"/>
                <a:cs typeface="+mn-cs"/>
              </a:rPr>
              <a:t> et al. 2012). Dashed blue lines in panels B-F are the </a:t>
            </a:r>
            <a:r>
              <a:rPr lang="en-US" sz="1200" b="0" i="0" u="none" strike="noStrike" kern="1200" baseline="0" dirty="0" err="1" smtClean="0">
                <a:solidFill>
                  <a:schemeClr val="tx1"/>
                </a:solidFill>
                <a:latin typeface="+mn-lt"/>
                <a:ea typeface="+mn-ea"/>
                <a:cs typeface="+mn-cs"/>
              </a:rPr>
              <a:t>levoglucosan</a:t>
            </a:r>
            <a:r>
              <a:rPr lang="en-US" sz="1200" b="0" i="0" u="none" strike="noStrike" kern="1200" baseline="0" dirty="0" smtClean="0">
                <a:solidFill>
                  <a:schemeClr val="tx1"/>
                </a:solidFill>
                <a:latin typeface="+mn-lt"/>
                <a:ea typeface="+mn-ea"/>
                <a:cs typeface="+mn-cs"/>
              </a:rPr>
              <a:t> record from </a:t>
            </a:r>
            <a:r>
              <a:rPr lang="en-US" sz="1200" b="0" i="0" u="none" strike="noStrike" kern="1200" baseline="0" dirty="0" err="1" smtClean="0">
                <a:solidFill>
                  <a:schemeClr val="tx1"/>
                </a:solidFill>
                <a:latin typeface="+mn-lt"/>
                <a:ea typeface="+mn-ea"/>
                <a:cs typeface="+mn-cs"/>
              </a:rPr>
              <a:t>Afor</a:t>
            </a:r>
            <a:r>
              <a:rPr lang="en-US" sz="1200" b="0" i="0" u="none" strike="noStrike" kern="1200" baseline="0" dirty="0" smtClean="0">
                <a:solidFill>
                  <a:schemeClr val="tx1"/>
                </a:solidFill>
                <a:latin typeface="+mn-lt"/>
                <a:ea typeface="+mn-ea"/>
                <a:cs typeface="+mn-cs"/>
              </a:rPr>
              <a:t> reference. The yellow vertical bar marks the </a:t>
            </a:r>
            <a:r>
              <a:rPr lang="en-US" sz="1200" b="0" i="0" u="none" strike="noStrike" kern="1200" baseline="0" dirty="0" err="1" smtClean="0">
                <a:solidFill>
                  <a:schemeClr val="tx1"/>
                </a:solidFill>
                <a:latin typeface="+mn-lt"/>
                <a:ea typeface="+mn-ea"/>
                <a:cs typeface="+mn-cs"/>
              </a:rPr>
              <a:t>levoglucosan</a:t>
            </a:r>
            <a:r>
              <a:rPr lang="en-US" sz="1200" b="0" i="0" u="none" strike="noStrike" kern="1200" baseline="0" dirty="0" smtClean="0">
                <a:solidFill>
                  <a:schemeClr val="tx1"/>
                </a:solidFill>
                <a:latin typeface="+mn-lt"/>
                <a:ea typeface="+mn-ea"/>
                <a:cs typeface="+mn-cs"/>
              </a:rPr>
              <a:t>-based 17th century fire activity maximum highlighted in the text.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Two thousand years of boreal biomass burning recorded in the </a:t>
            </a:r>
            <a:r>
              <a:rPr lang="en-US" sz="1200" b="1" i="0" u="none" strike="noStrike" kern="1200" baseline="0" dirty="0" err="1" smtClean="0">
                <a:solidFill>
                  <a:schemeClr val="tx1"/>
                </a:solidFill>
                <a:latin typeface="+mn-lt"/>
                <a:ea typeface="+mn-ea"/>
                <a:cs typeface="+mn-cs"/>
              </a:rPr>
              <a:t>NEEMice</a:t>
            </a:r>
            <a:r>
              <a:rPr lang="en-US" sz="1200" b="1" i="0" u="none" strike="noStrike" kern="1200" baseline="0" dirty="0" smtClean="0">
                <a:solidFill>
                  <a:schemeClr val="tx1"/>
                </a:solidFill>
                <a:latin typeface="+mn-lt"/>
                <a:ea typeface="+mn-ea"/>
                <a:cs typeface="+mn-cs"/>
              </a:rPr>
              <a:t> cores </a:t>
            </a:r>
          </a:p>
          <a:p>
            <a:r>
              <a:rPr lang="en-US" sz="1200" b="0" i="0" u="none" strike="noStrike" kern="1200" baseline="0" dirty="0" smtClean="0">
                <a:solidFill>
                  <a:schemeClr val="tx1"/>
                </a:solidFill>
                <a:latin typeface="+mn-lt"/>
                <a:ea typeface="+mn-ea"/>
                <a:cs typeface="+mn-cs"/>
              </a:rPr>
              <a:t>Natalie Kehrwald1, P. Zennaro1,2, S. Schüpbach3, T. Kirchgeorg1, J. R. McConnell4, R. Zangrando2, A. Gambaro1, and C. Barbante1,2,5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Environmental Science, Informatics and Statistics, </a:t>
            </a:r>
            <a:r>
              <a:rPr lang="en-US" sz="1200" b="0" i="0" u="none" strike="noStrike" kern="1200" baseline="0" dirty="0" err="1" smtClean="0">
                <a:solidFill>
                  <a:schemeClr val="tx1"/>
                </a:solidFill>
                <a:latin typeface="+mn-lt"/>
                <a:ea typeface="+mn-ea"/>
                <a:cs typeface="+mn-cs"/>
              </a:rPr>
              <a:t>Cà</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Foscari</a:t>
            </a:r>
            <a:r>
              <a:rPr lang="en-US" sz="1200" b="0" i="0" u="none" strike="noStrike" kern="1200" baseline="0" dirty="0" smtClean="0">
                <a:solidFill>
                  <a:schemeClr val="tx1"/>
                </a:solidFill>
                <a:latin typeface="+mn-lt"/>
                <a:ea typeface="+mn-ea"/>
                <a:cs typeface="+mn-cs"/>
              </a:rPr>
              <a:t> University of Venice, Italy </a:t>
            </a:r>
          </a:p>
          <a:p>
            <a:r>
              <a:rPr lang="en-US" sz="1200" b="0" i="0" u="none" strike="noStrike" kern="1200" baseline="0" dirty="0" smtClean="0">
                <a:solidFill>
                  <a:schemeClr val="tx1"/>
                </a:solidFill>
                <a:latin typeface="+mn-lt"/>
                <a:ea typeface="+mn-ea"/>
                <a:cs typeface="+mn-cs"/>
              </a:rPr>
              <a:t>2IDPA-CNR, Venice, Italy </a:t>
            </a:r>
          </a:p>
          <a:p>
            <a:r>
              <a:rPr lang="en-US" sz="1200" b="0" i="0" u="none" strike="noStrike" kern="1200" baseline="0" dirty="0" smtClean="0">
                <a:solidFill>
                  <a:schemeClr val="tx1"/>
                </a:solidFill>
                <a:latin typeface="+mn-lt"/>
                <a:ea typeface="+mn-ea"/>
                <a:cs typeface="+mn-cs"/>
              </a:rPr>
              <a:t>3Climate and Environmental Physics, Physics Institute and Oeschger Centre for Climate Change Research, University of Bern, Switzerland </a:t>
            </a:r>
          </a:p>
          <a:p>
            <a:r>
              <a:rPr lang="en-US" sz="1200" b="0" i="0" u="none" strike="noStrike" kern="1200" baseline="0" dirty="0" smtClean="0">
                <a:solidFill>
                  <a:schemeClr val="tx1"/>
                </a:solidFill>
                <a:latin typeface="+mn-lt"/>
                <a:ea typeface="+mn-ea"/>
                <a:cs typeface="+mn-cs"/>
              </a:rPr>
              <a:t>4Desert Research Institute, Department of Hydrologic Sciences, Reno, USA</a:t>
            </a:r>
          </a:p>
          <a:p>
            <a:r>
              <a:rPr lang="en-US" sz="1200" b="0" i="0" u="none" strike="noStrike" kern="1200" baseline="0" dirty="0" smtClean="0">
                <a:solidFill>
                  <a:schemeClr val="tx1"/>
                </a:solidFill>
                <a:latin typeface="+mn-lt"/>
                <a:ea typeface="+mn-ea"/>
                <a:cs typeface="+mn-cs"/>
              </a:rPr>
              <a:t>5Centro B. Segre, </a:t>
            </a:r>
            <a:r>
              <a:rPr lang="en-US" sz="1200" b="0" i="0" u="none" strike="noStrike" kern="1200" baseline="0" dirty="0" err="1" smtClean="0">
                <a:solidFill>
                  <a:schemeClr val="tx1"/>
                </a:solidFill>
                <a:latin typeface="+mn-lt"/>
                <a:ea typeface="+mn-ea"/>
                <a:cs typeface="+mn-cs"/>
              </a:rPr>
              <a:t>Accademia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Nazionale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Lincei</a:t>
            </a:r>
            <a:r>
              <a:rPr lang="en-US" sz="1200" b="0" i="0" u="none" strike="noStrike" kern="1200" baseline="0" dirty="0" smtClean="0">
                <a:solidFill>
                  <a:schemeClr val="tx1"/>
                </a:solidFill>
                <a:latin typeface="+mn-lt"/>
                <a:ea typeface="+mn-ea"/>
                <a:cs typeface="+mn-cs"/>
              </a:rPr>
              <a:t>, Rome, Italy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Natalie </a:t>
            </a:r>
            <a:r>
              <a:rPr lang="en-US" sz="1200" b="0" i="0" u="none" strike="noStrike" kern="1200" baseline="0" dirty="0" err="1" smtClean="0">
                <a:solidFill>
                  <a:schemeClr val="tx1"/>
                </a:solidFill>
                <a:latin typeface="+mn-lt"/>
                <a:ea typeface="+mn-ea"/>
                <a:cs typeface="+mn-cs"/>
              </a:rPr>
              <a:t>Kehrwald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Kehrwald@unive.it</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Reconstructed and modeled biomass burning over the last 8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Curves represent zonal averages smoothed with a 250-year running mean on global </a:t>
            </a:r>
            <a:r>
              <a:rPr lang="en-US" sz="1200" b="1" i="0" u="none" strike="noStrike" kern="1200" baseline="0" dirty="0" smtClean="0">
                <a:solidFill>
                  <a:schemeClr val="tx1"/>
                </a:solidFill>
                <a:latin typeface="+mn-lt"/>
                <a:ea typeface="+mn-ea"/>
                <a:cs typeface="+mn-cs"/>
              </a:rPr>
              <a:t>(A)</a:t>
            </a:r>
            <a:r>
              <a:rPr lang="en-US" sz="1200" b="0" i="0" u="none" strike="noStrike" kern="1200" baseline="0" dirty="0" smtClean="0">
                <a:solidFill>
                  <a:schemeClr val="tx1"/>
                </a:solidFill>
                <a:latin typeface="+mn-lt"/>
                <a:ea typeface="+mn-ea"/>
                <a:cs typeface="+mn-cs"/>
              </a:rPr>
              <a:t>, extra tropical </a:t>
            </a:r>
            <a:r>
              <a:rPr lang="en-US" sz="1200" b="1" i="0" u="none" strike="noStrike" kern="1200" baseline="0" dirty="0" smtClean="0">
                <a:solidFill>
                  <a:schemeClr val="tx1"/>
                </a:solidFill>
                <a:latin typeface="+mn-lt"/>
                <a:ea typeface="+mn-ea"/>
                <a:cs typeface="+mn-cs"/>
              </a:rPr>
              <a:t>(B, E) </a:t>
            </a:r>
            <a:r>
              <a:rPr lang="en-US" sz="1200" b="0" i="0" u="none" strike="noStrike" kern="1200" baseline="0" dirty="0" smtClean="0">
                <a:solidFill>
                  <a:schemeClr val="tx1"/>
                </a:solidFill>
                <a:latin typeface="+mn-lt"/>
                <a:ea typeface="+mn-ea"/>
                <a:cs typeface="+mn-cs"/>
              </a:rPr>
              <a:t>and tropical </a:t>
            </a:r>
            <a:r>
              <a:rPr lang="en-US" sz="1200" b="1" i="0" u="none" strike="noStrike" kern="1200" baseline="0" dirty="0" smtClean="0">
                <a:solidFill>
                  <a:schemeClr val="tx1"/>
                </a:solidFill>
                <a:latin typeface="+mn-lt"/>
                <a:ea typeface="+mn-ea"/>
                <a:cs typeface="+mn-cs"/>
              </a:rPr>
              <a:t>(C, D) </a:t>
            </a:r>
            <a:r>
              <a:rPr lang="en-US" sz="1200" b="0" i="0" u="none" strike="noStrike" kern="1200" baseline="0" dirty="0" smtClean="0">
                <a:solidFill>
                  <a:schemeClr val="tx1"/>
                </a:solidFill>
                <a:latin typeface="+mn-lt"/>
                <a:ea typeface="+mn-ea"/>
                <a:cs typeface="+mn-cs"/>
              </a:rPr>
              <a:t>scales. reconstructions are shown by Z-scores of charcoal influxes (pink). Model output is given by untransformed burned area (red) and by the Z-score transformed values of modeled burned area (black) and fire-related carbon emissions (blue). The corresponding bar charts on the right hand side show the regional correlation between </a:t>
            </a:r>
            <a:r>
              <a:rPr lang="en-US" sz="1200" b="0" i="0" u="none" strike="noStrike" kern="1200" baseline="0" dirty="0" err="1" smtClean="0">
                <a:solidFill>
                  <a:schemeClr val="tx1"/>
                </a:solidFill>
                <a:latin typeface="+mn-lt"/>
                <a:ea typeface="+mn-ea"/>
                <a:cs typeface="+mn-cs"/>
              </a:rPr>
              <a:t>charcol</a:t>
            </a:r>
            <a:r>
              <a:rPr lang="en-US" sz="1200" b="0" i="0" u="none" strike="noStrike" kern="1200" baseline="0" dirty="0" smtClean="0">
                <a:solidFill>
                  <a:schemeClr val="tx1"/>
                </a:solidFill>
                <a:latin typeface="+mn-lt"/>
                <a:ea typeface="+mn-ea"/>
                <a:cs typeface="+mn-cs"/>
              </a:rPr>
              <a:t> records and model results (burned area, Z-score transformed values of burned area and fire-related carbon emissions </a:t>
            </a:r>
            <a:r>
              <a:rPr lang="en-US" sz="1200" b="0" i="0" u="none" strike="noStrike" kern="1200" baseline="0" dirty="0" err="1" smtClean="0">
                <a:solidFill>
                  <a:schemeClr val="tx1"/>
                </a:solidFill>
                <a:latin typeface="+mn-lt"/>
                <a:ea typeface="+mn-ea"/>
                <a:cs typeface="+mn-cs"/>
              </a:rPr>
              <a:t>seperately</a:t>
            </a:r>
            <a:r>
              <a:rPr lang="en-US" sz="1200" b="0" i="0" u="none" strike="noStrike" kern="1200" baseline="0" dirty="0" smtClean="0">
                <a:solidFill>
                  <a:schemeClr val="tx1"/>
                </a:solidFill>
                <a:latin typeface="+mn-lt"/>
                <a:ea typeface="+mn-ea"/>
                <a:cs typeface="+mn-cs"/>
              </a:rPr>
              <a:t>. Values are given for the full time series (8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-PI) and the first and last 4000 years, </a:t>
            </a:r>
            <a:r>
              <a:rPr lang="en-US" sz="1200" b="0" i="0" u="none" strike="noStrike" kern="1200" baseline="0" dirty="0" err="1" smtClean="0">
                <a:solidFill>
                  <a:schemeClr val="tx1"/>
                </a:solidFill>
                <a:latin typeface="+mn-lt"/>
                <a:ea typeface="+mn-ea"/>
                <a:cs typeface="+mn-cs"/>
              </a:rPr>
              <a:t>signicant</a:t>
            </a:r>
            <a:r>
              <a:rPr lang="en-US" sz="1200" b="0" i="0" u="none" strike="noStrike" kern="1200" baseline="0" dirty="0" smtClean="0">
                <a:solidFill>
                  <a:schemeClr val="tx1"/>
                </a:solidFill>
                <a:latin typeface="+mn-lt"/>
                <a:ea typeface="+mn-ea"/>
                <a:cs typeface="+mn-cs"/>
              </a:rPr>
              <a:t> and positive values are shown by filled bars.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 to compare modeled fire dynamics with charcoal records? </a:t>
            </a:r>
          </a:p>
          <a:p>
            <a:r>
              <a:rPr lang="en-US" sz="1200" b="0" i="0" u="none" strike="noStrike" kern="1200" baseline="0" dirty="0" smtClean="0">
                <a:solidFill>
                  <a:schemeClr val="tx1"/>
                </a:solidFill>
                <a:latin typeface="+mn-lt"/>
                <a:ea typeface="+mn-ea"/>
                <a:cs typeface="+mn-cs"/>
              </a:rPr>
              <a:t>Tim Brücher1, V. Brovkin1, S. Kloster1, J.R. Marlon2 and M.J. Power3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1Max Planck Institute for Meteorology, Hamburg, Germany </a:t>
            </a:r>
          </a:p>
          <a:p>
            <a:r>
              <a:rPr lang="en-US" sz="1200" b="0" i="0" u="none" strike="noStrike" kern="1200" baseline="0" dirty="0" smtClean="0">
                <a:solidFill>
                  <a:schemeClr val="tx1"/>
                </a:solidFill>
                <a:latin typeface="+mn-lt"/>
                <a:ea typeface="+mn-ea"/>
                <a:cs typeface="+mn-cs"/>
              </a:rPr>
              <a:t>2School of Forestry and Environmental Studies, Yale University, New Haven, USA</a:t>
            </a:r>
          </a:p>
          <a:p>
            <a:r>
              <a:rPr lang="en-US" sz="1200" b="0" i="0" u="none" strike="noStrike" kern="1200" baseline="0" dirty="0" smtClean="0">
                <a:solidFill>
                  <a:schemeClr val="tx1"/>
                </a:solidFill>
                <a:latin typeface="+mn-lt"/>
                <a:ea typeface="+mn-ea"/>
                <a:cs typeface="+mn-cs"/>
              </a:rPr>
              <a:t>3Natural History Museum of Utah, Department of Geography, University of Utah, Salt Lake City,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Tim </a:t>
            </a:r>
            <a:r>
              <a:rPr lang="en-US" sz="1200" b="0" i="0" u="none" strike="noStrike" kern="1200" baseline="0" dirty="0" err="1" smtClean="0">
                <a:solidFill>
                  <a:schemeClr val="tx1"/>
                </a:solidFill>
                <a:latin typeface="+mn-lt"/>
                <a:ea typeface="+mn-ea"/>
                <a:cs typeface="+mn-cs"/>
              </a:rPr>
              <a:t>Brücher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tim.bruecher@mpimet.mpg.de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Correlations between AMOC driving factors and simulated flow speeds or δ13C along a vertical transect through the Atlantic.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Map showing the transect path (red line) and the site used in Fig. 2 (green rectangle).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Correlations of the flow speed with NSDW. Correlation of δ13C with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NSDW, and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SH-source region δ13C changes. The cross-section roughly follows the western boundary of the Atlantic basin. Gray shading means bottom topography; white shading means that no linear combination of the drivers yielded a correlation with the flow speed changes above 0.5.</a:t>
            </a: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Modeling deep ocean flow speeds and δ</a:t>
            </a:r>
            <a:r>
              <a:rPr lang="en-US" sz="1200" b="1" i="0" u="none" strike="noStrike" kern="1200" baseline="30000" dirty="0" smtClean="0">
                <a:solidFill>
                  <a:schemeClr val="tx1"/>
                </a:solidFill>
                <a:latin typeface="+mn-lt"/>
                <a:ea typeface="+mn-ea"/>
                <a:cs typeface="+mn-cs"/>
              </a:rPr>
              <a:t>13</a:t>
            </a:r>
            <a:r>
              <a:rPr lang="en-US" sz="1200" b="1" i="0" u="none" strike="noStrike" kern="1200" baseline="0" dirty="0" smtClean="0">
                <a:solidFill>
                  <a:schemeClr val="tx1"/>
                </a:solidFill>
                <a:latin typeface="+mn-lt"/>
                <a:ea typeface="+mn-ea"/>
                <a:cs typeface="+mn-cs"/>
              </a:rPr>
              <a:t>Cduring the Last Interglacial: Towards a more direct model-data comparison </a:t>
            </a:r>
          </a:p>
          <a:p>
            <a:r>
              <a:rPr lang="en-US" sz="1200" b="0" i="0" u="none" strike="noStrike" kern="1200" baseline="0" dirty="0" err="1" smtClean="0">
                <a:solidFill>
                  <a:schemeClr val="tx1"/>
                </a:solidFill>
                <a:latin typeface="+mn-lt"/>
                <a:ea typeface="+mn-ea"/>
                <a:cs typeface="+mn-cs"/>
              </a:rPr>
              <a:t>Pepijn</a:t>
            </a:r>
            <a:r>
              <a:rPr lang="en-US" sz="1200" b="0" i="0" u="none" strike="noStrike" kern="1200" baseline="0" dirty="0" smtClean="0">
                <a:solidFill>
                  <a:schemeClr val="tx1"/>
                </a:solidFill>
                <a:latin typeface="+mn-lt"/>
                <a:ea typeface="+mn-ea"/>
                <a:cs typeface="+mn-cs"/>
              </a:rPr>
              <a:t> Bakker1,2, A. Govin3, D. Thornalley4, D. Roche1,5 and H. Renssen1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1Faculty of Earth and Life Sciences, VU University Amsterdam, The Netherlands </a:t>
            </a:r>
          </a:p>
          <a:p>
            <a:r>
              <a:rPr lang="en-US" sz="1200" b="0" i="0" u="none" strike="noStrike" kern="1200" baseline="0" dirty="0" smtClean="0">
                <a:solidFill>
                  <a:schemeClr val="tx1"/>
                </a:solidFill>
                <a:latin typeface="+mn-lt"/>
                <a:ea typeface="+mn-ea"/>
                <a:cs typeface="+mn-cs"/>
              </a:rPr>
              <a:t>2College of Earth, Ocean, and Atmospheric </a:t>
            </a:r>
            <a:r>
              <a:rPr lang="en-US" sz="1200" b="0" i="0" u="none" strike="noStrike" kern="1200" baseline="0" dirty="0" err="1" smtClean="0">
                <a:solidFill>
                  <a:schemeClr val="tx1"/>
                </a:solidFill>
                <a:latin typeface="+mn-lt"/>
                <a:ea typeface="+mn-ea"/>
                <a:cs typeface="+mn-cs"/>
              </a:rPr>
              <a:t>Sciencees</a:t>
            </a:r>
            <a:r>
              <a:rPr lang="en-US" sz="1200" b="0" i="0" u="none" strike="noStrike" kern="1200" baseline="0" dirty="0" smtClean="0">
                <a:solidFill>
                  <a:schemeClr val="tx1"/>
                </a:solidFill>
                <a:latin typeface="+mn-lt"/>
                <a:ea typeface="+mn-ea"/>
                <a:cs typeface="+mn-cs"/>
              </a:rPr>
              <a:t>, Oregon State University, USA</a:t>
            </a:r>
          </a:p>
          <a:p>
            <a:r>
              <a:rPr lang="en-US" sz="1200" b="0" i="0" u="none" strike="noStrike" kern="1200" baseline="0" dirty="0" smtClean="0">
                <a:solidFill>
                  <a:schemeClr val="tx1"/>
                </a:solidFill>
                <a:latin typeface="+mn-lt"/>
                <a:ea typeface="+mn-ea"/>
                <a:cs typeface="+mn-cs"/>
              </a:rPr>
              <a:t>3MARUM - Center for Marine Environmental Sciences, University of Bremen, Germany </a:t>
            </a:r>
          </a:p>
          <a:p>
            <a:r>
              <a:rPr lang="en-US" sz="1200" b="0" i="0" u="none" strike="noStrike" kern="1200" baseline="0" dirty="0" smtClean="0">
                <a:solidFill>
                  <a:schemeClr val="tx1"/>
                </a:solidFill>
                <a:latin typeface="+mn-lt"/>
                <a:ea typeface="+mn-ea"/>
                <a:cs typeface="+mn-cs"/>
              </a:rPr>
              <a:t>4Department of Geography, University College London, UK </a:t>
            </a:r>
          </a:p>
          <a:p>
            <a:r>
              <a:rPr lang="en-US" sz="1200" b="0" i="0" u="none" strike="noStrike" kern="1200" baseline="0" dirty="0" smtClean="0">
                <a:solidFill>
                  <a:schemeClr val="tx1"/>
                </a:solidFill>
                <a:latin typeface="+mn-lt"/>
                <a:ea typeface="+mn-ea"/>
                <a:cs typeface="+mn-cs"/>
              </a:rPr>
              <a:t>5Laboratoire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France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Pepijn</a:t>
            </a:r>
            <a:r>
              <a:rPr lang="en-US" sz="1200" b="0" i="0" u="none" strike="noStrike" kern="1200" baseline="0" dirty="0" smtClean="0">
                <a:solidFill>
                  <a:schemeClr val="tx1"/>
                </a:solidFill>
                <a:latin typeface="+mn-lt"/>
                <a:ea typeface="+mn-ea"/>
                <a:cs typeface="+mn-cs"/>
              </a:rPr>
              <a:t> Bakker: </a:t>
            </a:r>
            <a:r>
              <a:rPr lang="en-US" sz="1200" b="0" i="0" u="none" strike="noStrike" kern="1200" baseline="0" dirty="0" err="1" smtClean="0">
                <a:solidFill>
                  <a:schemeClr val="tx1"/>
                </a:solidFill>
                <a:latin typeface="+mn-lt"/>
                <a:ea typeface="+mn-ea"/>
                <a:cs typeface="+mn-cs"/>
              </a:rPr>
              <a:t>pbakker@ceoas.oregonstate.edu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Comparison of the simulated evolution of AMOC indicators during the LIG and their main large-scale drivers for three water depth levels at a site (grid-cell) located in the path of the DWBC in the subtropical northwestern Atlantic (green rectangle in Fig. 1A).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Simulated main drivers.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Evolution of δ13C (black) and flow speed (green). The vertical colored bars and associated R2 correlation values indicate the relative importance of the main (normalized) drivers shown in panel </a:t>
            </a:r>
            <a:r>
              <a:rPr lang="en-US" sz="1200" b="0" i="0" u="none" strike="noStrike" kern="1200" baseline="0" dirty="0" err="1" smtClean="0">
                <a:solidFill>
                  <a:schemeClr val="tx1"/>
                </a:solidFill>
                <a:latin typeface="+mn-lt"/>
                <a:ea typeface="+mn-ea"/>
                <a:cs typeface="+mn-cs"/>
              </a:rPr>
              <a:t>Ain</a:t>
            </a:r>
            <a:r>
              <a:rPr lang="en-US" sz="1200" b="0" i="0" u="none" strike="noStrike" kern="1200" baseline="0" dirty="0" smtClean="0">
                <a:solidFill>
                  <a:schemeClr val="tx1"/>
                </a:solidFill>
                <a:latin typeface="+mn-lt"/>
                <a:ea typeface="+mn-ea"/>
                <a:cs typeface="+mn-cs"/>
              </a:rPr>
              <a:t> reaching a best linear fit with the simulated records of δ13C (top bar) and flow speed (lower bar), respectively. For flow speed only NSDW and SSDW were taken into account. Red and blue shading of the panels indicate the water mass prevalent at each depth level, where southward flow was taken to be indicative of SSDW, northward flow of NSDW.</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Modeling deep ocean flow speeds and δ</a:t>
            </a:r>
            <a:r>
              <a:rPr lang="en-US" sz="1200" b="1" i="0" u="none" strike="noStrike" kern="1200" baseline="30000" dirty="0" smtClean="0">
                <a:solidFill>
                  <a:schemeClr val="tx1"/>
                </a:solidFill>
                <a:latin typeface="+mn-lt"/>
                <a:ea typeface="+mn-ea"/>
                <a:cs typeface="+mn-cs"/>
              </a:rPr>
              <a:t>13</a:t>
            </a:r>
            <a:r>
              <a:rPr lang="en-US" sz="1200" b="1" i="0" u="none" strike="noStrike" kern="1200" baseline="0" dirty="0" smtClean="0">
                <a:solidFill>
                  <a:schemeClr val="tx1"/>
                </a:solidFill>
                <a:latin typeface="+mn-lt"/>
                <a:ea typeface="+mn-ea"/>
                <a:cs typeface="+mn-cs"/>
              </a:rPr>
              <a:t>Cduring the Last Interglacial: Towards a more direct model-data comparison </a:t>
            </a:r>
          </a:p>
          <a:p>
            <a:r>
              <a:rPr lang="en-US" sz="1200" b="0" i="0" u="none" strike="noStrike" kern="1200" baseline="0" dirty="0" err="1" smtClean="0">
                <a:solidFill>
                  <a:schemeClr val="tx1"/>
                </a:solidFill>
                <a:latin typeface="+mn-lt"/>
                <a:ea typeface="+mn-ea"/>
                <a:cs typeface="+mn-cs"/>
              </a:rPr>
              <a:t>Pepijn</a:t>
            </a:r>
            <a:r>
              <a:rPr lang="en-US" sz="1200" b="0" i="0" u="none" strike="noStrike" kern="1200" baseline="0" dirty="0" smtClean="0">
                <a:solidFill>
                  <a:schemeClr val="tx1"/>
                </a:solidFill>
                <a:latin typeface="+mn-lt"/>
                <a:ea typeface="+mn-ea"/>
                <a:cs typeface="+mn-cs"/>
              </a:rPr>
              <a:t> Bakker1,2, A. Govin3, D. Thornalley4, D. Roche1,5 and H. Renssen1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1Faculty of Earth and Life Sciences, VU University Amsterdam, The Netherlands </a:t>
            </a:r>
          </a:p>
          <a:p>
            <a:r>
              <a:rPr lang="en-US" sz="1200" b="0" i="0" u="none" strike="noStrike" kern="1200" baseline="0" dirty="0" smtClean="0">
                <a:solidFill>
                  <a:schemeClr val="tx1"/>
                </a:solidFill>
                <a:latin typeface="+mn-lt"/>
                <a:ea typeface="+mn-ea"/>
                <a:cs typeface="+mn-cs"/>
              </a:rPr>
              <a:t>2College of Earth, Ocean, and Atmospheric </a:t>
            </a:r>
            <a:r>
              <a:rPr lang="en-US" sz="1200" b="0" i="0" u="none" strike="noStrike" kern="1200" baseline="0" dirty="0" err="1" smtClean="0">
                <a:solidFill>
                  <a:schemeClr val="tx1"/>
                </a:solidFill>
                <a:latin typeface="+mn-lt"/>
                <a:ea typeface="+mn-ea"/>
                <a:cs typeface="+mn-cs"/>
              </a:rPr>
              <a:t>Sciencees</a:t>
            </a:r>
            <a:r>
              <a:rPr lang="en-US" sz="1200" b="0" i="0" u="none" strike="noStrike" kern="1200" baseline="0" dirty="0" smtClean="0">
                <a:solidFill>
                  <a:schemeClr val="tx1"/>
                </a:solidFill>
                <a:latin typeface="+mn-lt"/>
                <a:ea typeface="+mn-ea"/>
                <a:cs typeface="+mn-cs"/>
              </a:rPr>
              <a:t>, Oregon State University, USA</a:t>
            </a:r>
          </a:p>
          <a:p>
            <a:r>
              <a:rPr lang="en-US" sz="1200" b="0" i="0" u="none" strike="noStrike" kern="1200" baseline="0" dirty="0" smtClean="0">
                <a:solidFill>
                  <a:schemeClr val="tx1"/>
                </a:solidFill>
                <a:latin typeface="+mn-lt"/>
                <a:ea typeface="+mn-ea"/>
                <a:cs typeface="+mn-cs"/>
              </a:rPr>
              <a:t>3MARUM - Center for Marine Environmental Sciences, University of Bremen, Germany </a:t>
            </a:r>
          </a:p>
          <a:p>
            <a:r>
              <a:rPr lang="en-US" sz="1200" b="0" i="0" u="none" strike="noStrike" kern="1200" baseline="0" dirty="0" smtClean="0">
                <a:solidFill>
                  <a:schemeClr val="tx1"/>
                </a:solidFill>
                <a:latin typeface="+mn-lt"/>
                <a:ea typeface="+mn-ea"/>
                <a:cs typeface="+mn-cs"/>
              </a:rPr>
              <a:t>4Department of Geography, University College London, UK </a:t>
            </a:r>
          </a:p>
          <a:p>
            <a:r>
              <a:rPr lang="en-US" sz="1200" b="0" i="0" u="none" strike="noStrike" kern="1200" baseline="0" dirty="0" smtClean="0">
                <a:solidFill>
                  <a:schemeClr val="tx1"/>
                </a:solidFill>
                <a:latin typeface="+mn-lt"/>
                <a:ea typeface="+mn-ea"/>
                <a:cs typeface="+mn-cs"/>
              </a:rPr>
              <a:t>5Laboratoire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France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Pepijn</a:t>
            </a:r>
            <a:r>
              <a:rPr lang="en-US" sz="1200" b="0" i="0" u="none" strike="noStrike" kern="1200" baseline="0" dirty="0" smtClean="0">
                <a:solidFill>
                  <a:schemeClr val="tx1"/>
                </a:solidFill>
                <a:latin typeface="+mn-lt"/>
                <a:ea typeface="+mn-ea"/>
                <a:cs typeface="+mn-cs"/>
              </a:rPr>
              <a:t> Bakker: </a:t>
            </a:r>
            <a:r>
              <a:rPr lang="en-US" sz="1200" b="0" i="0" u="none" strike="noStrike" kern="1200" baseline="0" dirty="0" err="1" smtClean="0">
                <a:solidFill>
                  <a:schemeClr val="tx1"/>
                </a:solidFill>
                <a:latin typeface="+mn-lt"/>
                <a:ea typeface="+mn-ea"/>
                <a:cs typeface="+mn-cs"/>
              </a:rPr>
              <a:t>pbakker@ceoas.oregonstate.edu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The location of </a:t>
            </a:r>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Drift core site MD03-2664 (red circle: 57°26’N, 48°36’W; 3442 m water depth) plotted geographically and projected onto the mid-Atlantic topographic profile. Colors show the modern carbon isotopic composition of dissolved inorganic carbon (δ13CDIC; Key et al. 2004). Note the strong influence of high- δ13C North Atlantic Deep Water (NADW) in the modern Atlantic, overlying low-δ13C Southern Source Waters (SSW). Figure modified from </a:t>
            </a:r>
            <a:r>
              <a:rPr lang="en-US" sz="1200" b="0" i="0" u="none" strike="noStrike" kern="1200" baseline="0" dirty="0" err="1" smtClean="0">
                <a:solidFill>
                  <a:schemeClr val="tx1"/>
                </a:solidFill>
                <a:latin typeface="+mn-lt"/>
                <a:ea typeface="+mn-ea"/>
                <a:cs typeface="+mn-cs"/>
              </a:rPr>
              <a:t>Galaasen</a:t>
            </a:r>
            <a:r>
              <a:rPr lang="en-US" sz="1200" b="0" i="0" u="none" strike="noStrike" kern="1200" baseline="0" dirty="0" smtClean="0">
                <a:solidFill>
                  <a:schemeClr val="tx1"/>
                </a:solidFill>
                <a:latin typeface="+mn-lt"/>
                <a:ea typeface="+mn-ea"/>
                <a:cs typeface="+mn-cs"/>
              </a:rPr>
              <a:t> et al. (2014)</a:t>
            </a:r>
            <a:endParaRPr lang="en-US" sz="1200" b="1"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Deep Atlantic variability during the last interglacial period </a:t>
            </a:r>
          </a:p>
          <a:p>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V. Galaasen1, U.S. Ninnemann1,2, N. Irvalı1, H.F. Kleiven1,2 and C. Kissel3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Science and </a:t>
            </a:r>
            <a:r>
              <a:rPr lang="en-US" sz="1200" b="0" i="0" u="none" strike="noStrike" kern="1200" baseline="0" dirty="0" err="1" smtClean="0">
                <a:solidFill>
                  <a:schemeClr val="tx1"/>
                </a:solidFill>
                <a:latin typeface="+mn-lt"/>
                <a:ea typeface="+mn-ea"/>
                <a:cs typeface="+mn-cs"/>
              </a:rPr>
              <a:t>Bjerknes</a:t>
            </a:r>
            <a:r>
              <a:rPr lang="en-US" sz="1200" b="0" i="0" u="none" strike="noStrike" kern="1200" baseline="0" dirty="0" smtClean="0">
                <a:solidFill>
                  <a:schemeClr val="tx1"/>
                </a:solidFill>
                <a:latin typeface="+mn-lt"/>
                <a:ea typeface="+mn-ea"/>
                <a:cs typeface="+mn-cs"/>
              </a:rPr>
              <a:t> Centre for Climate Research, University of Bergen, Norway </a:t>
            </a:r>
          </a:p>
          <a:p>
            <a:r>
              <a:rPr lang="en-US" sz="1200" b="0" i="0" u="none" strike="noStrike" kern="1200" baseline="0" dirty="0" smtClean="0">
                <a:solidFill>
                  <a:schemeClr val="tx1"/>
                </a:solidFill>
                <a:latin typeface="+mn-lt"/>
                <a:ea typeface="+mn-ea"/>
                <a:cs typeface="+mn-cs"/>
              </a:rPr>
              <a:t>2Uni Climate, </a:t>
            </a:r>
            <a:r>
              <a:rPr lang="en-US" sz="1200" b="0" i="0" u="none" strike="noStrike" kern="1200" baseline="0" dirty="0" err="1" smtClean="0">
                <a:solidFill>
                  <a:schemeClr val="tx1"/>
                </a:solidFill>
                <a:latin typeface="+mn-lt"/>
                <a:ea typeface="+mn-ea"/>
                <a:cs typeface="+mn-cs"/>
              </a:rPr>
              <a:t>Uni</a:t>
            </a:r>
            <a:r>
              <a:rPr lang="en-US" sz="1200" b="0" i="0" u="none" strike="noStrike" kern="1200" baseline="0" dirty="0" smtClean="0">
                <a:solidFill>
                  <a:schemeClr val="tx1"/>
                </a:solidFill>
                <a:latin typeface="+mn-lt"/>
                <a:ea typeface="+mn-ea"/>
                <a:cs typeface="+mn-cs"/>
              </a:rPr>
              <a:t> Research, Bergen, Norway </a:t>
            </a:r>
          </a:p>
          <a:p>
            <a:r>
              <a:rPr lang="en-US" sz="1200" b="0" i="0" u="none" strike="noStrike" kern="1200" baseline="0" dirty="0" smtClean="0">
                <a:solidFill>
                  <a:schemeClr val="tx1"/>
                </a:solidFill>
                <a:latin typeface="+mn-lt"/>
                <a:ea typeface="+mn-ea"/>
                <a:cs typeface="+mn-cs"/>
              </a:rPr>
              <a:t>3Laboratoire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/IPSL, CEA/CNRS/UVSQ,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France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V. </a:t>
            </a:r>
            <a:r>
              <a:rPr lang="en-US" sz="1200" b="0" i="0" u="none" strike="noStrike" kern="1200" baseline="0" dirty="0" err="1" smtClean="0">
                <a:solidFill>
                  <a:schemeClr val="tx1"/>
                </a:solidFill>
                <a:latin typeface="+mn-lt"/>
                <a:ea typeface="+mn-ea"/>
                <a:cs typeface="+mn-cs"/>
              </a:rPr>
              <a:t>Galaasen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eirik.galaasen@geo.uib.no</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Drift sediment core MD03-2664 records across the LIG, focused on the Marine Isotope Stage 5e benthic δ18O plateau, (116.1-128.0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Shackleton</a:t>
            </a:r>
            <a:r>
              <a:rPr lang="en-US" sz="1200" b="0" i="0" u="none" strike="noStrike" kern="1200" baseline="0" dirty="0" smtClean="0">
                <a:solidFill>
                  <a:schemeClr val="tx1"/>
                </a:solidFill>
                <a:latin typeface="+mn-lt"/>
                <a:ea typeface="+mn-ea"/>
                <a:cs typeface="+mn-cs"/>
              </a:rPr>
              <a:t> et al. 2002; </a:t>
            </a:r>
            <a:r>
              <a:rPr lang="en-US" sz="1200" b="0" i="0" u="none" strike="noStrike" kern="1200" baseline="0" dirty="0" err="1" smtClean="0">
                <a:solidFill>
                  <a:schemeClr val="tx1"/>
                </a:solidFill>
                <a:latin typeface="+mn-lt"/>
                <a:ea typeface="+mn-ea"/>
                <a:cs typeface="+mn-cs"/>
              </a:rPr>
              <a:t>Shackleton</a:t>
            </a:r>
            <a:r>
              <a:rPr lang="en-US" sz="1200" b="0" i="0" u="none" strike="noStrike" kern="1200" baseline="0" dirty="0" smtClean="0">
                <a:solidFill>
                  <a:schemeClr val="tx1"/>
                </a:solidFill>
                <a:latin typeface="+mn-lt"/>
                <a:ea typeface="+mn-ea"/>
                <a:cs typeface="+mn-cs"/>
              </a:rPr>
              <a:t> et al. 2003): Red curve: δ13C measured on shells of the </a:t>
            </a:r>
            <a:r>
              <a:rPr lang="en-US" sz="1200" b="0" i="0" u="none" strike="noStrike" kern="1200" baseline="0" dirty="0" err="1" smtClean="0">
                <a:solidFill>
                  <a:schemeClr val="tx1"/>
                </a:solidFill>
                <a:latin typeface="+mn-lt"/>
                <a:ea typeface="+mn-ea"/>
                <a:cs typeface="+mn-cs"/>
              </a:rPr>
              <a:t>epibenthic</a:t>
            </a:r>
            <a:r>
              <a:rPr lang="en-US" sz="1200" b="0" i="0" u="none" strike="noStrike" kern="1200" baseline="0" dirty="0" smtClean="0">
                <a:solidFill>
                  <a:schemeClr val="tx1"/>
                </a:solidFill>
                <a:latin typeface="+mn-lt"/>
                <a:ea typeface="+mn-ea"/>
                <a:cs typeface="+mn-cs"/>
              </a:rPr>
              <a:t> foraminifera </a:t>
            </a:r>
            <a:r>
              <a:rPr lang="en-US" sz="1200" b="0" i="1" u="none" strike="noStrike" kern="1200" baseline="0" dirty="0" smtClean="0">
                <a:solidFill>
                  <a:schemeClr val="tx1"/>
                </a:solidFill>
                <a:latin typeface="+mn-lt"/>
                <a:ea typeface="+mn-ea"/>
                <a:cs typeface="+mn-cs"/>
              </a:rPr>
              <a:t>C. </a:t>
            </a:r>
            <a:r>
              <a:rPr lang="en-US" sz="1200" b="0" i="1" u="none" strike="noStrike" kern="1200" baseline="0" dirty="0" err="1" smtClean="0">
                <a:solidFill>
                  <a:schemeClr val="tx1"/>
                </a:solidFill>
                <a:latin typeface="+mn-lt"/>
                <a:ea typeface="+mn-ea"/>
                <a:cs typeface="+mn-cs"/>
              </a:rPr>
              <a:t>wuellerstorfi</a:t>
            </a:r>
            <a:r>
              <a:rPr lang="en-US" sz="1200" b="0" i="0" u="none" strike="noStrike" kern="1200" baseline="0" dirty="0" smtClean="0">
                <a:solidFill>
                  <a:schemeClr val="tx1"/>
                </a:solidFill>
                <a:latin typeface="+mn-lt"/>
                <a:ea typeface="+mn-ea"/>
                <a:cs typeface="+mn-cs"/>
              </a:rPr>
              <a:t>; Purple curve: Ba/</a:t>
            </a:r>
            <a:r>
              <a:rPr lang="en-US" sz="1200" b="0" i="0" u="none" strike="noStrike" kern="1200" baseline="0" dirty="0" err="1" smtClean="0">
                <a:solidFill>
                  <a:schemeClr val="tx1"/>
                </a:solidFill>
                <a:latin typeface="+mn-lt"/>
                <a:ea typeface="+mn-ea"/>
                <a:cs typeface="+mn-cs"/>
              </a:rPr>
              <a:t>Ca</a:t>
            </a:r>
            <a:r>
              <a:rPr lang="en-US" sz="1200" b="0" i="0" u="none" strike="noStrike" kern="1200" baseline="0" dirty="0" smtClean="0">
                <a:solidFill>
                  <a:schemeClr val="tx1"/>
                </a:solidFill>
                <a:latin typeface="+mn-lt"/>
                <a:ea typeface="+mn-ea"/>
                <a:cs typeface="+mn-cs"/>
              </a:rPr>
              <a:t> ratio in shells of the planktonic foraminifera </a:t>
            </a:r>
            <a:r>
              <a:rPr lang="en-US" sz="1200" b="0" i="1" u="none" strike="noStrike" kern="1200" baseline="0" dirty="0" smtClean="0">
                <a:solidFill>
                  <a:schemeClr val="tx1"/>
                </a:solidFill>
                <a:latin typeface="+mn-lt"/>
                <a:ea typeface="+mn-ea"/>
                <a:cs typeface="+mn-cs"/>
              </a:rPr>
              <a:t>N. </a:t>
            </a:r>
            <a:r>
              <a:rPr lang="en-US" sz="1200" b="0" i="1" u="none" strike="noStrike" kern="1200" baseline="0" dirty="0" err="1" smtClean="0">
                <a:solidFill>
                  <a:schemeClr val="tx1"/>
                </a:solidFill>
                <a:latin typeface="+mn-lt"/>
                <a:ea typeface="+mn-ea"/>
                <a:cs typeface="+mn-cs"/>
              </a:rPr>
              <a:t>pachyderma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 Black curve: Ice-rafted debris (IRD) percentage in the coarse fraction. Gray shading highlights intervals of reduced bottom water δ13C and NADW influence. Figure modified from </a:t>
            </a:r>
            <a:r>
              <a:rPr lang="en-US" sz="1200" b="0" i="0" u="none" strike="noStrike" kern="1200" baseline="0" dirty="0" err="1" smtClean="0">
                <a:solidFill>
                  <a:schemeClr val="tx1"/>
                </a:solidFill>
                <a:latin typeface="+mn-lt"/>
                <a:ea typeface="+mn-ea"/>
                <a:cs typeface="+mn-cs"/>
              </a:rPr>
              <a:t>Galaasen</a:t>
            </a:r>
            <a:r>
              <a:rPr lang="en-US" sz="1200" b="0" i="0" u="none" strike="noStrike" kern="1200" baseline="0" dirty="0" smtClean="0">
                <a:solidFill>
                  <a:schemeClr val="tx1"/>
                </a:solidFill>
                <a:latin typeface="+mn-lt"/>
                <a:ea typeface="+mn-ea"/>
                <a:cs typeface="+mn-cs"/>
              </a:rPr>
              <a:t> et al.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Deep Atlantic variability during the last interglacial period </a:t>
            </a:r>
          </a:p>
          <a:p>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V. Galaasen1, U.S. Ninnemann1,2, N. Irvalı1, H.F. Kleiven1,2 and C. Kissel3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Science and </a:t>
            </a:r>
            <a:r>
              <a:rPr lang="en-US" sz="1200" b="0" i="0" u="none" strike="noStrike" kern="1200" baseline="0" dirty="0" err="1" smtClean="0">
                <a:solidFill>
                  <a:schemeClr val="tx1"/>
                </a:solidFill>
                <a:latin typeface="+mn-lt"/>
                <a:ea typeface="+mn-ea"/>
                <a:cs typeface="+mn-cs"/>
              </a:rPr>
              <a:t>Bjerknes</a:t>
            </a:r>
            <a:r>
              <a:rPr lang="en-US" sz="1200" b="0" i="0" u="none" strike="noStrike" kern="1200" baseline="0" dirty="0" smtClean="0">
                <a:solidFill>
                  <a:schemeClr val="tx1"/>
                </a:solidFill>
                <a:latin typeface="+mn-lt"/>
                <a:ea typeface="+mn-ea"/>
                <a:cs typeface="+mn-cs"/>
              </a:rPr>
              <a:t> Centre for Climate Research, University of Bergen, Norway </a:t>
            </a:r>
          </a:p>
          <a:p>
            <a:r>
              <a:rPr lang="en-US" sz="1200" b="0" i="0" u="none" strike="noStrike" kern="1200" baseline="0" dirty="0" smtClean="0">
                <a:solidFill>
                  <a:schemeClr val="tx1"/>
                </a:solidFill>
                <a:latin typeface="+mn-lt"/>
                <a:ea typeface="+mn-ea"/>
                <a:cs typeface="+mn-cs"/>
              </a:rPr>
              <a:t>2Uni Climate, </a:t>
            </a:r>
            <a:r>
              <a:rPr lang="en-US" sz="1200" b="0" i="0" u="none" strike="noStrike" kern="1200" baseline="0" dirty="0" err="1" smtClean="0">
                <a:solidFill>
                  <a:schemeClr val="tx1"/>
                </a:solidFill>
                <a:latin typeface="+mn-lt"/>
                <a:ea typeface="+mn-ea"/>
                <a:cs typeface="+mn-cs"/>
              </a:rPr>
              <a:t>Uni</a:t>
            </a:r>
            <a:r>
              <a:rPr lang="en-US" sz="1200" b="0" i="0" u="none" strike="noStrike" kern="1200" baseline="0" dirty="0" smtClean="0">
                <a:solidFill>
                  <a:schemeClr val="tx1"/>
                </a:solidFill>
                <a:latin typeface="+mn-lt"/>
                <a:ea typeface="+mn-ea"/>
                <a:cs typeface="+mn-cs"/>
              </a:rPr>
              <a:t> Research, Bergen, Norway </a:t>
            </a:r>
          </a:p>
          <a:p>
            <a:r>
              <a:rPr lang="en-US" sz="1200" b="0" i="0" u="none" strike="noStrike" kern="1200" baseline="0" dirty="0" smtClean="0">
                <a:solidFill>
                  <a:schemeClr val="tx1"/>
                </a:solidFill>
                <a:latin typeface="+mn-lt"/>
                <a:ea typeface="+mn-ea"/>
                <a:cs typeface="+mn-cs"/>
              </a:rPr>
              <a:t>3Laboratoire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/IPSL, CEA/CNRS/UVSQ,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France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Eirik</a:t>
            </a:r>
            <a:r>
              <a:rPr lang="en-US" sz="1200" b="0" i="0" u="none" strike="noStrike" kern="1200" baseline="0" dirty="0" smtClean="0">
                <a:solidFill>
                  <a:schemeClr val="tx1"/>
                </a:solidFill>
                <a:latin typeface="+mn-lt"/>
                <a:ea typeface="+mn-ea"/>
                <a:cs typeface="+mn-cs"/>
              </a:rPr>
              <a:t> V. </a:t>
            </a:r>
            <a:r>
              <a:rPr lang="en-US" sz="1200" b="0" i="0" u="none" strike="noStrike" kern="1200" baseline="0" dirty="0" err="1" smtClean="0">
                <a:solidFill>
                  <a:schemeClr val="tx1"/>
                </a:solidFill>
                <a:latin typeface="+mn-lt"/>
                <a:ea typeface="+mn-ea"/>
                <a:cs typeface="+mn-cs"/>
              </a:rPr>
              <a:t>Galaasen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eirik.galaasen@geo.uib.no</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Agulhas leakage variability and </a:t>
            </a:r>
            <a:r>
              <a:rPr lang="en-US" sz="1200" b="0" i="0" u="none" strike="noStrike" kern="1200" baseline="0" dirty="0" err="1" smtClean="0">
                <a:solidFill>
                  <a:schemeClr val="tx1"/>
                </a:solidFill>
                <a:latin typeface="+mn-lt"/>
                <a:ea typeface="+mn-ea"/>
                <a:cs typeface="+mn-cs"/>
              </a:rPr>
              <a:t>interhemispheric</a:t>
            </a:r>
            <a:r>
              <a:rPr lang="en-US" sz="1200" b="0" i="0" u="none" strike="noStrike" kern="1200" baseline="0" dirty="0" smtClean="0">
                <a:solidFill>
                  <a:schemeClr val="tx1"/>
                </a:solidFill>
                <a:latin typeface="+mn-lt"/>
                <a:ea typeface="+mn-ea"/>
                <a:cs typeface="+mn-cs"/>
              </a:rPr>
              <a:t> climate change across the penultimate glacial-interglacial cycle.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North Atlantic Ice Rafted Debris (IRD, black) from ODP site 980 (</a:t>
            </a:r>
            <a:r>
              <a:rPr lang="en-US" sz="1200" b="0" i="0" u="none" strike="noStrike" kern="1200" baseline="0" dirty="0" err="1" smtClean="0">
                <a:solidFill>
                  <a:schemeClr val="tx1"/>
                </a:solidFill>
                <a:latin typeface="+mn-lt"/>
                <a:ea typeface="+mn-ea"/>
                <a:cs typeface="+mn-cs"/>
              </a:rPr>
              <a:t>Oppo</a:t>
            </a:r>
            <a:r>
              <a:rPr lang="en-US" sz="1200" b="0" i="0" u="none" strike="noStrike" kern="1200" baseline="0" dirty="0" smtClean="0">
                <a:solidFill>
                  <a:schemeClr val="tx1"/>
                </a:solidFill>
                <a:latin typeface="+mn-lt"/>
                <a:ea typeface="+mn-ea"/>
                <a:cs typeface="+mn-cs"/>
              </a:rPr>
              <a:t> et al. 2006) and </a:t>
            </a:r>
            <a:r>
              <a:rPr lang="en-US" sz="1200" b="0" i="0" u="none" strike="noStrike" kern="1200" baseline="0" dirty="0" err="1" smtClean="0">
                <a:solidFill>
                  <a:schemeClr val="tx1"/>
                </a:solidFill>
                <a:latin typeface="+mn-lt"/>
                <a:ea typeface="+mn-ea"/>
                <a:cs typeface="+mn-cs"/>
              </a:rPr>
              <a:t>tetraunsaturated</a:t>
            </a:r>
            <a:r>
              <a:rPr lang="en-US" sz="1200" b="0" i="0" u="none" strike="noStrike" kern="1200" baseline="0" dirty="0" smtClean="0">
                <a:solidFill>
                  <a:schemeClr val="tx1"/>
                </a:solidFill>
                <a:latin typeface="+mn-lt"/>
                <a:ea typeface="+mn-ea"/>
                <a:cs typeface="+mn-cs"/>
              </a:rPr>
              <a:t> alkenones (C37:4, red) from MD01-2444 (</a:t>
            </a:r>
            <a:r>
              <a:rPr lang="en-US" sz="1200" b="0" i="0" u="none" strike="noStrike" kern="1200" baseline="0" dirty="0" err="1" smtClean="0">
                <a:solidFill>
                  <a:schemeClr val="tx1"/>
                </a:solidFill>
                <a:latin typeface="+mn-lt"/>
                <a:ea typeface="+mn-ea"/>
                <a:cs typeface="+mn-cs"/>
              </a:rPr>
              <a:t>Martrat</a:t>
            </a:r>
            <a:r>
              <a:rPr lang="en-US" sz="1200" b="0" i="0" u="none" strike="noStrike" kern="1200" baseline="0" dirty="0" smtClean="0">
                <a:solidFill>
                  <a:schemeClr val="tx1"/>
                </a:solidFill>
                <a:latin typeface="+mn-lt"/>
                <a:ea typeface="+mn-ea"/>
                <a:cs typeface="+mn-cs"/>
              </a:rPr>
              <a:t> et al. 2007). </a:t>
            </a:r>
            <a:r>
              <a:rPr lang="en-US" sz="1200" b="1" i="0" u="none" strike="noStrike" kern="1200" baseline="0" dirty="0" smtClean="0">
                <a:solidFill>
                  <a:schemeClr val="tx1"/>
                </a:solidFill>
                <a:latin typeface="+mn-lt"/>
                <a:ea typeface="+mn-ea"/>
                <a:cs typeface="+mn-cs"/>
              </a:rPr>
              <a:t>(B, C) </a:t>
            </a:r>
            <a:r>
              <a:rPr lang="en-US" sz="1200" b="0" i="0" u="none" strike="noStrike" kern="1200" baseline="0" dirty="0" smtClean="0">
                <a:solidFill>
                  <a:schemeClr val="tx1"/>
                </a:solidFill>
                <a:latin typeface="+mn-lt"/>
                <a:ea typeface="+mn-ea"/>
                <a:cs typeface="+mn-cs"/>
              </a:rPr>
              <a:t>Seawater stable oxygen isotopes (δ18OSW) and sea surface temperatures (SST) from MD96-2080 (Marino et al. 2013).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Agulhas Leakage Fauna from GeoB3603-2 (</a:t>
            </a:r>
            <a:r>
              <a:rPr lang="en-US" sz="1200" b="0" i="0" u="none" strike="noStrike" kern="1200" baseline="0" dirty="0" err="1" smtClean="0">
                <a:solidFill>
                  <a:schemeClr val="tx1"/>
                </a:solidFill>
                <a:latin typeface="+mn-lt"/>
                <a:ea typeface="+mn-ea"/>
                <a:cs typeface="+mn-cs"/>
              </a:rPr>
              <a:t>Peeters</a:t>
            </a:r>
            <a:r>
              <a:rPr lang="en-US" sz="1200" b="0" i="0" u="none" strike="noStrike" kern="1200" baseline="0" dirty="0" smtClean="0">
                <a:solidFill>
                  <a:schemeClr val="tx1"/>
                </a:solidFill>
                <a:latin typeface="+mn-lt"/>
                <a:ea typeface="+mn-ea"/>
                <a:cs typeface="+mn-cs"/>
              </a:rPr>
              <a:t> et al. 2004). Uncertainty envelopes (2σ) are shown in B-D. </a:t>
            </a:r>
            <a:r>
              <a:rPr lang="en-US" sz="1200" b="1" i="0"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IRD from MD02- 2588 (Marino et al. 2013). </a:t>
            </a:r>
            <a:r>
              <a:rPr lang="en-US" sz="1200" b="1" i="0" u="none" strike="noStrike" kern="1200" baseline="0" dirty="0" smtClean="0">
                <a:solidFill>
                  <a:schemeClr val="tx1"/>
                </a:solidFill>
                <a:latin typeface="+mn-lt"/>
                <a:ea typeface="+mn-ea"/>
                <a:cs typeface="+mn-cs"/>
              </a:rPr>
              <a:t>(F) </a:t>
            </a:r>
            <a:r>
              <a:rPr lang="en-US" sz="1200" b="0" i="0" u="none" strike="noStrike" kern="1200" baseline="0" dirty="0" smtClean="0">
                <a:solidFill>
                  <a:schemeClr val="tx1"/>
                </a:solidFill>
                <a:latin typeface="+mn-lt"/>
                <a:ea typeface="+mn-ea"/>
                <a:cs typeface="+mn-cs"/>
              </a:rPr>
              <a:t>Antarctic temperature anomaly from </a:t>
            </a:r>
            <a:r>
              <a:rPr lang="en-US" sz="1200" b="0" i="0" u="none" strike="noStrike" kern="1200" baseline="0" dirty="0" err="1" smtClean="0">
                <a:solidFill>
                  <a:schemeClr val="tx1"/>
                </a:solidFill>
                <a:latin typeface="+mn-lt"/>
                <a:ea typeface="+mn-ea"/>
                <a:cs typeface="+mn-cs"/>
              </a:rPr>
              <a:t>EPICADome</a:t>
            </a:r>
            <a:r>
              <a:rPr lang="en-US" sz="1200" b="0" i="0" u="none" strike="noStrike" kern="1200" baseline="0" dirty="0" smtClean="0">
                <a:solidFill>
                  <a:schemeClr val="tx1"/>
                </a:solidFill>
                <a:latin typeface="+mn-lt"/>
                <a:ea typeface="+mn-ea"/>
                <a:cs typeface="+mn-cs"/>
              </a:rPr>
              <a:t> C ice core (</a:t>
            </a:r>
            <a:r>
              <a:rPr lang="en-US" sz="1200" b="0" i="0" u="none" strike="noStrike" kern="1200" baseline="0" dirty="0" err="1" smtClean="0">
                <a:solidFill>
                  <a:schemeClr val="tx1"/>
                </a:solidFill>
                <a:latin typeface="+mn-lt"/>
                <a:ea typeface="+mn-ea"/>
                <a:cs typeface="+mn-cs"/>
              </a:rPr>
              <a:t>Jouzel</a:t>
            </a:r>
            <a:r>
              <a:rPr lang="en-US" sz="1200" b="0" i="0" u="none" strike="noStrike" kern="1200" baseline="0" dirty="0" smtClean="0">
                <a:solidFill>
                  <a:schemeClr val="tx1"/>
                </a:solidFill>
                <a:latin typeface="+mn-lt"/>
                <a:ea typeface="+mn-ea"/>
                <a:cs typeface="+mn-cs"/>
              </a:rPr>
              <a:t> et al. 2007). Vertical bands highlight intervals of North Atlantic cooling and Agulhas leakage strengthening. T-II=glacial Termination II; H11=Heinrich event 11. Figure modified from Marino et al.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Agulhas Leakage: the missing link in the </a:t>
            </a:r>
            <a:r>
              <a:rPr lang="en-US" sz="1200" b="1" i="0" u="none" strike="noStrike" kern="1200" baseline="0" dirty="0" err="1" smtClean="0">
                <a:solidFill>
                  <a:schemeClr val="tx1"/>
                </a:solidFill>
                <a:latin typeface="+mn-lt"/>
                <a:ea typeface="+mn-ea"/>
                <a:cs typeface="+mn-cs"/>
              </a:rPr>
              <a:t>interhemispheric</a:t>
            </a:r>
            <a:r>
              <a:rPr lang="en-US" sz="1200" b="1" i="0" u="none" strike="noStrike" kern="1200" baseline="0" dirty="0" smtClean="0">
                <a:solidFill>
                  <a:schemeClr val="tx1"/>
                </a:solidFill>
                <a:latin typeface="+mn-lt"/>
                <a:ea typeface="+mn-ea"/>
                <a:cs typeface="+mn-cs"/>
              </a:rPr>
              <a:t> climate seesaw? </a:t>
            </a:r>
          </a:p>
          <a:p>
            <a:r>
              <a:rPr lang="en-US" sz="1200" b="0" i="0" u="none" strike="noStrike" kern="1200" baseline="0" dirty="0" err="1" smtClean="0">
                <a:solidFill>
                  <a:schemeClr val="tx1"/>
                </a:solidFill>
                <a:latin typeface="+mn-lt"/>
                <a:ea typeface="+mn-ea"/>
                <a:cs typeface="+mn-cs"/>
              </a:rPr>
              <a:t>Gianluca</a:t>
            </a:r>
            <a:r>
              <a:rPr lang="en-US" sz="1200" b="0" i="0" u="none" strike="noStrike" kern="1200" baseline="0" dirty="0" smtClean="0">
                <a:solidFill>
                  <a:schemeClr val="tx1"/>
                </a:solidFill>
                <a:latin typeface="+mn-lt"/>
                <a:ea typeface="+mn-ea"/>
                <a:cs typeface="+mn-cs"/>
              </a:rPr>
              <a:t> Marino1 and Rainer Zahn2,3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1Research School of Earth Sciences, The Australian National University, Canberra, Australia </a:t>
            </a:r>
          </a:p>
          <a:p>
            <a:r>
              <a:rPr lang="en-US" sz="1200" b="0" i="0" u="none" strike="noStrike" kern="1200" baseline="0" dirty="0" smtClean="0">
                <a:solidFill>
                  <a:schemeClr val="tx1"/>
                </a:solidFill>
                <a:latin typeface="+mn-lt"/>
                <a:ea typeface="+mn-ea"/>
                <a:cs typeface="+mn-cs"/>
              </a:rPr>
              <a:t>2Institució </a:t>
            </a:r>
            <a:r>
              <a:rPr lang="en-US" sz="1200" b="0" i="0" u="none" strike="noStrike" kern="1200" baseline="0" dirty="0" err="1" smtClean="0">
                <a:solidFill>
                  <a:schemeClr val="tx1"/>
                </a:solidFill>
                <a:latin typeface="+mn-lt"/>
                <a:ea typeface="+mn-ea"/>
                <a:cs typeface="+mn-cs"/>
              </a:rPr>
              <a:t>Catalana</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Recerca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Estudis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Avançats</a:t>
            </a:r>
            <a:r>
              <a:rPr lang="en-US" sz="1200" b="0" i="0" u="none" strike="noStrike" kern="1200" baseline="0" dirty="0" smtClean="0">
                <a:solidFill>
                  <a:schemeClr val="tx1"/>
                </a:solidFill>
                <a:latin typeface="+mn-lt"/>
                <a:ea typeface="+mn-ea"/>
                <a:cs typeface="+mn-cs"/>
              </a:rPr>
              <a:t> (ICREA), Barcelona, Spain </a:t>
            </a:r>
          </a:p>
          <a:p>
            <a:r>
              <a:rPr lang="en-US" sz="1200" b="0" i="0" u="none" strike="noStrike" kern="1200" baseline="0" dirty="0" smtClean="0">
                <a:solidFill>
                  <a:schemeClr val="tx1"/>
                </a:solidFill>
                <a:latin typeface="+mn-lt"/>
                <a:ea typeface="+mn-ea"/>
                <a:cs typeface="+mn-cs"/>
              </a:rPr>
              <a:t>3Institut de </a:t>
            </a:r>
            <a:r>
              <a:rPr lang="en-US" sz="1200" b="0" i="0" u="none" strike="noStrike" kern="1200" baseline="0" dirty="0" err="1" smtClean="0">
                <a:solidFill>
                  <a:schemeClr val="tx1"/>
                </a:solidFill>
                <a:latin typeface="+mn-lt"/>
                <a:ea typeface="+mn-ea"/>
                <a:cs typeface="+mn-cs"/>
              </a:rPr>
              <a:t>Ciència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Tecnologia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Ambientals</a:t>
            </a:r>
            <a:r>
              <a:rPr lang="en-US" sz="1200" b="0" i="0" u="none" strike="noStrike" kern="1200" baseline="0" dirty="0" smtClean="0">
                <a:solidFill>
                  <a:schemeClr val="tx1"/>
                </a:solidFill>
                <a:latin typeface="+mn-lt"/>
                <a:ea typeface="+mn-ea"/>
                <a:cs typeface="+mn-cs"/>
              </a:rPr>
              <a:t> (ICTA) and </a:t>
            </a:r>
            <a:r>
              <a:rPr lang="en-US" sz="1200" b="0" i="0" u="none" strike="noStrike" kern="1200" baseline="0" dirty="0" err="1" smtClean="0">
                <a:solidFill>
                  <a:schemeClr val="tx1"/>
                </a:solidFill>
                <a:latin typeface="+mn-lt"/>
                <a:ea typeface="+mn-ea"/>
                <a:cs typeface="+mn-cs"/>
              </a:rPr>
              <a:t>Departament</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Física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a:t>
            </a:r>
            <a:r>
              <a:rPr lang="en-US" sz="1200" b="0" i="0" u="none" strike="noStrike" kern="1200" baseline="0" dirty="0" err="1" smtClean="0">
                <a:solidFill>
                  <a:schemeClr val="tx1"/>
                </a:solidFill>
                <a:latin typeface="+mn-lt"/>
                <a:ea typeface="+mn-ea"/>
                <a:cs typeface="+mn-cs"/>
              </a:rPr>
              <a:t>Cerdanyola</a:t>
            </a:r>
            <a:r>
              <a:rPr lang="en-US" sz="1200" b="0" i="0" u="none" strike="noStrike" kern="1200" baseline="0" dirty="0" smtClean="0">
                <a:solidFill>
                  <a:schemeClr val="tx1"/>
                </a:solidFill>
                <a:latin typeface="+mn-lt"/>
                <a:ea typeface="+mn-ea"/>
                <a:cs typeface="+mn-cs"/>
              </a:rPr>
              <a:t> del </a:t>
            </a:r>
            <a:r>
              <a:rPr lang="en-US" sz="1200" b="0" i="0" u="none" strike="noStrike" kern="1200" baseline="0" dirty="0" err="1" smtClean="0">
                <a:solidFill>
                  <a:schemeClr val="tx1"/>
                </a:solidFill>
                <a:latin typeface="+mn-lt"/>
                <a:ea typeface="+mn-ea"/>
                <a:cs typeface="+mn-cs"/>
              </a:rPr>
              <a:t>Vallès</a:t>
            </a:r>
            <a:r>
              <a:rPr lang="en-US" sz="1200" b="0" i="0" u="none" strike="noStrike" kern="1200" baseline="0" dirty="0" smtClean="0">
                <a:solidFill>
                  <a:schemeClr val="tx1"/>
                </a:solidFill>
                <a:latin typeface="+mn-lt"/>
                <a:ea typeface="+mn-ea"/>
                <a:cs typeface="+mn-cs"/>
              </a:rPr>
              <a:t>, Spain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Gianluca</a:t>
            </a:r>
            <a:r>
              <a:rPr lang="en-US" sz="1200" b="0" i="0" u="none" strike="noStrike" kern="1200" baseline="0" dirty="0" smtClean="0">
                <a:solidFill>
                  <a:schemeClr val="tx1"/>
                </a:solidFill>
                <a:latin typeface="+mn-lt"/>
                <a:ea typeface="+mn-ea"/>
                <a:cs typeface="+mn-cs"/>
              </a:rPr>
              <a:t> Marino: </a:t>
            </a:r>
            <a:r>
              <a:rPr lang="en-US" sz="1200" b="0" i="0" u="none" strike="noStrike" kern="1200" baseline="0" dirty="0" err="1" smtClean="0">
                <a:solidFill>
                  <a:schemeClr val="tx1"/>
                </a:solidFill>
                <a:latin typeface="+mn-lt"/>
                <a:ea typeface="+mn-ea"/>
                <a:cs typeface="+mn-cs"/>
              </a:rPr>
              <a:t>gianluca.marino@anu.edu.au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Sketch illustrating the relationship between Agulhas Leakage (AL) and North Atlantic climate. </a:t>
            </a:r>
            <a:r>
              <a:rPr lang="en-US" sz="1200" b="1" i="0" u="none" strike="noStrike" kern="1200" baseline="0" dirty="0" smtClean="0">
                <a:solidFill>
                  <a:schemeClr val="tx1"/>
                </a:solidFill>
                <a:latin typeface="+mn-lt"/>
                <a:ea typeface="+mn-ea"/>
                <a:cs typeface="+mn-cs"/>
              </a:rPr>
              <a:t>North Atlantic warm phase</a:t>
            </a:r>
            <a:r>
              <a:rPr lang="en-US" sz="1200" b="0" i="0" u="none" strike="noStrike" kern="1200" baseline="0" dirty="0" smtClean="0">
                <a:solidFill>
                  <a:schemeClr val="tx1"/>
                </a:solidFill>
                <a:latin typeface="+mn-lt"/>
                <a:ea typeface="+mn-ea"/>
                <a:cs typeface="+mn-cs"/>
              </a:rPr>
              <a:t>; the Atlantic Meridional Overturning Circulation (AMOC) is strong, while the AL is weak. </a:t>
            </a:r>
            <a:r>
              <a:rPr lang="en-US" sz="1200" b="1" i="0" u="none" strike="noStrike" kern="1200" baseline="0" dirty="0" smtClean="0">
                <a:solidFill>
                  <a:schemeClr val="tx1"/>
                </a:solidFill>
                <a:latin typeface="+mn-lt"/>
                <a:ea typeface="+mn-ea"/>
                <a:cs typeface="+mn-cs"/>
              </a:rPr>
              <a:t>North Atlantic cold phase</a:t>
            </a:r>
            <a:r>
              <a:rPr lang="en-US" sz="1200" b="0" i="0" u="none" strike="noStrike" kern="1200" baseline="0" dirty="0" smtClean="0">
                <a:solidFill>
                  <a:schemeClr val="tx1"/>
                </a:solidFill>
                <a:latin typeface="+mn-lt"/>
                <a:ea typeface="+mn-ea"/>
                <a:cs typeface="+mn-cs"/>
              </a:rPr>
              <a:t>; the AMOC weakens, likely due to enhanced freshwater discharge into the North Atlantic. The attendant changes in the </a:t>
            </a:r>
            <a:r>
              <a:rPr lang="en-US" sz="1200" b="0" i="0" u="none" strike="noStrike" kern="1200" baseline="0" dirty="0" err="1" smtClean="0">
                <a:solidFill>
                  <a:schemeClr val="tx1"/>
                </a:solidFill>
                <a:latin typeface="+mn-lt"/>
                <a:ea typeface="+mn-ea"/>
                <a:cs typeface="+mn-cs"/>
              </a:rPr>
              <a:t>interhemispheric</a:t>
            </a:r>
            <a:r>
              <a:rPr lang="en-US" sz="1200" b="0" i="0" u="none" strike="noStrike" kern="1200" baseline="0" dirty="0" smtClean="0">
                <a:solidFill>
                  <a:schemeClr val="tx1"/>
                </a:solidFill>
                <a:latin typeface="+mn-lt"/>
                <a:ea typeface="+mn-ea"/>
                <a:cs typeface="+mn-cs"/>
              </a:rPr>
              <a:t> ocean and atmospheric circulation cause the southward shift and potential intensification of the mid-latitude westerlies in the Southern Hemisphere, accompanied by the southward migration of the Subtropical Front that strengthens the AL. Core locations are shown: ODP 980 (1), MD01-2444 (2), MD96-2080, GeoB3603-2 (3) and MD02-2588 (4).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Agulhas Leakage: the missing link in the </a:t>
            </a:r>
            <a:r>
              <a:rPr lang="en-US" sz="1200" b="1" i="0" u="none" strike="noStrike" kern="1200" baseline="0" dirty="0" err="1" smtClean="0">
                <a:solidFill>
                  <a:schemeClr val="tx1"/>
                </a:solidFill>
                <a:latin typeface="+mn-lt"/>
                <a:ea typeface="+mn-ea"/>
                <a:cs typeface="+mn-cs"/>
              </a:rPr>
              <a:t>interhemispheric</a:t>
            </a:r>
            <a:r>
              <a:rPr lang="en-US" sz="1200" b="1" i="0" u="none" strike="noStrike" kern="1200" baseline="0" dirty="0" smtClean="0">
                <a:solidFill>
                  <a:schemeClr val="tx1"/>
                </a:solidFill>
                <a:latin typeface="+mn-lt"/>
                <a:ea typeface="+mn-ea"/>
                <a:cs typeface="+mn-cs"/>
              </a:rPr>
              <a:t> climate seesaw? </a:t>
            </a:r>
          </a:p>
          <a:p>
            <a:r>
              <a:rPr lang="en-US" sz="1200" b="0" i="0" u="none" strike="noStrike" kern="1200" baseline="0" dirty="0" err="1" smtClean="0">
                <a:solidFill>
                  <a:schemeClr val="tx1"/>
                </a:solidFill>
                <a:latin typeface="+mn-lt"/>
                <a:ea typeface="+mn-ea"/>
                <a:cs typeface="+mn-cs"/>
              </a:rPr>
              <a:t>Gianluca</a:t>
            </a:r>
            <a:r>
              <a:rPr lang="en-US" sz="1200" b="0" i="0" u="none" strike="noStrike" kern="1200" baseline="0" dirty="0" smtClean="0">
                <a:solidFill>
                  <a:schemeClr val="tx1"/>
                </a:solidFill>
                <a:latin typeface="+mn-lt"/>
                <a:ea typeface="+mn-ea"/>
                <a:cs typeface="+mn-cs"/>
              </a:rPr>
              <a:t> Marino1 and Rainer Zahn2,3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1Research School of Earth Sciences, The Australian National University, Canberra, Australia </a:t>
            </a:r>
          </a:p>
          <a:p>
            <a:r>
              <a:rPr lang="en-US" sz="1200" b="0" i="0" u="none" strike="noStrike" kern="1200" baseline="0" dirty="0" smtClean="0">
                <a:solidFill>
                  <a:schemeClr val="tx1"/>
                </a:solidFill>
                <a:latin typeface="+mn-lt"/>
                <a:ea typeface="+mn-ea"/>
                <a:cs typeface="+mn-cs"/>
              </a:rPr>
              <a:t>2Institució </a:t>
            </a:r>
            <a:r>
              <a:rPr lang="en-US" sz="1200" b="0" i="0" u="none" strike="noStrike" kern="1200" baseline="0" dirty="0" err="1" smtClean="0">
                <a:solidFill>
                  <a:schemeClr val="tx1"/>
                </a:solidFill>
                <a:latin typeface="+mn-lt"/>
                <a:ea typeface="+mn-ea"/>
                <a:cs typeface="+mn-cs"/>
              </a:rPr>
              <a:t>Catalana</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Recerca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Estudis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Avançats</a:t>
            </a:r>
            <a:r>
              <a:rPr lang="en-US" sz="1200" b="0" i="0" u="none" strike="noStrike" kern="1200" baseline="0" dirty="0" smtClean="0">
                <a:solidFill>
                  <a:schemeClr val="tx1"/>
                </a:solidFill>
                <a:latin typeface="+mn-lt"/>
                <a:ea typeface="+mn-ea"/>
                <a:cs typeface="+mn-cs"/>
              </a:rPr>
              <a:t> (ICREA), Barcelona, Spain </a:t>
            </a:r>
          </a:p>
          <a:p>
            <a:r>
              <a:rPr lang="en-US" sz="1200" b="0" i="0" u="none" strike="noStrike" kern="1200" baseline="0" dirty="0" smtClean="0">
                <a:solidFill>
                  <a:schemeClr val="tx1"/>
                </a:solidFill>
                <a:latin typeface="+mn-lt"/>
                <a:ea typeface="+mn-ea"/>
                <a:cs typeface="+mn-cs"/>
              </a:rPr>
              <a:t>3Institut de </a:t>
            </a:r>
            <a:r>
              <a:rPr lang="en-US" sz="1200" b="0" i="0" u="none" strike="noStrike" kern="1200" baseline="0" dirty="0" err="1" smtClean="0">
                <a:solidFill>
                  <a:schemeClr val="tx1"/>
                </a:solidFill>
                <a:latin typeface="+mn-lt"/>
                <a:ea typeface="+mn-ea"/>
                <a:cs typeface="+mn-cs"/>
              </a:rPr>
              <a:t>Ciència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Tecnologia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Ambientals</a:t>
            </a:r>
            <a:r>
              <a:rPr lang="en-US" sz="1200" b="0" i="0" u="none" strike="noStrike" kern="1200" baseline="0" dirty="0" smtClean="0">
                <a:solidFill>
                  <a:schemeClr val="tx1"/>
                </a:solidFill>
                <a:latin typeface="+mn-lt"/>
                <a:ea typeface="+mn-ea"/>
                <a:cs typeface="+mn-cs"/>
              </a:rPr>
              <a:t> (ICTA) and </a:t>
            </a:r>
            <a:r>
              <a:rPr lang="en-US" sz="1200" b="0" i="0" u="none" strike="noStrike" kern="1200" baseline="0" dirty="0" err="1" smtClean="0">
                <a:solidFill>
                  <a:schemeClr val="tx1"/>
                </a:solidFill>
                <a:latin typeface="+mn-lt"/>
                <a:ea typeface="+mn-ea"/>
                <a:cs typeface="+mn-cs"/>
              </a:rPr>
              <a:t>Departament</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Física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a:t>
            </a:r>
            <a:r>
              <a:rPr lang="en-US" sz="1200" b="0" i="0" u="none" strike="noStrike" kern="1200" baseline="0" dirty="0" err="1" smtClean="0">
                <a:solidFill>
                  <a:schemeClr val="tx1"/>
                </a:solidFill>
                <a:latin typeface="+mn-lt"/>
                <a:ea typeface="+mn-ea"/>
                <a:cs typeface="+mn-cs"/>
              </a:rPr>
              <a:t>Cerdanyola</a:t>
            </a:r>
            <a:r>
              <a:rPr lang="en-US" sz="1200" b="0" i="0" u="none" strike="noStrike" kern="1200" baseline="0" dirty="0" smtClean="0">
                <a:solidFill>
                  <a:schemeClr val="tx1"/>
                </a:solidFill>
                <a:latin typeface="+mn-lt"/>
                <a:ea typeface="+mn-ea"/>
                <a:cs typeface="+mn-cs"/>
              </a:rPr>
              <a:t> del </a:t>
            </a:r>
            <a:r>
              <a:rPr lang="en-US" sz="1200" b="0" i="0" u="none" strike="noStrike" kern="1200" baseline="0" dirty="0" err="1" smtClean="0">
                <a:solidFill>
                  <a:schemeClr val="tx1"/>
                </a:solidFill>
                <a:latin typeface="+mn-lt"/>
                <a:ea typeface="+mn-ea"/>
                <a:cs typeface="+mn-cs"/>
              </a:rPr>
              <a:t>Vallès</a:t>
            </a:r>
            <a:r>
              <a:rPr lang="en-US" sz="1200" b="0" i="0" u="none" strike="noStrike" kern="1200" baseline="0" dirty="0" smtClean="0">
                <a:solidFill>
                  <a:schemeClr val="tx1"/>
                </a:solidFill>
                <a:latin typeface="+mn-lt"/>
                <a:ea typeface="+mn-ea"/>
                <a:cs typeface="+mn-cs"/>
              </a:rPr>
              <a:t>, Spain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Gianluca</a:t>
            </a:r>
            <a:r>
              <a:rPr lang="en-US" sz="1200" b="0" i="0" u="none" strike="noStrike" kern="1200" baseline="0" dirty="0" smtClean="0">
                <a:solidFill>
                  <a:schemeClr val="tx1"/>
                </a:solidFill>
                <a:latin typeface="+mn-lt"/>
                <a:ea typeface="+mn-ea"/>
                <a:cs typeface="+mn-cs"/>
              </a:rPr>
              <a:t> Marino: </a:t>
            </a:r>
            <a:r>
              <a:rPr lang="en-US" sz="1200" b="0" i="0" u="none" strike="noStrike" kern="1200" baseline="0" dirty="0" err="1" smtClean="0">
                <a:solidFill>
                  <a:schemeClr val="tx1"/>
                </a:solidFill>
                <a:latin typeface="+mn-lt"/>
                <a:ea typeface="+mn-ea"/>
                <a:cs typeface="+mn-cs"/>
              </a:rPr>
              <a:t>gianluca.marino@anu.edu.au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Model-data comparison of time slice reconstructions for 130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B</a:t>
            </a:r>
            <a:r>
              <a:rPr lang="en-US" sz="1200" b="0" i="0" u="none" strike="noStrike" kern="1200" baseline="0" dirty="0" smtClean="0">
                <a:solidFill>
                  <a:schemeClr val="tx1"/>
                </a:solidFill>
                <a:latin typeface="+mn-lt"/>
                <a:ea typeface="+mn-ea"/>
                <a:cs typeface="+mn-cs"/>
              </a:rPr>
              <a:t>) and 125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and </a:t>
            </a:r>
            <a:r>
              <a:rPr lang="en-US" sz="1200" b="1" i="0" u="none" strike="noStrike" kern="1200" baseline="0" dirty="0" smtClean="0">
                <a:solidFill>
                  <a:schemeClr val="tx1"/>
                </a:solidFill>
                <a:latin typeface="+mn-lt"/>
                <a:ea typeface="+mn-ea"/>
                <a:cs typeface="+mn-cs"/>
              </a:rPr>
              <a:t>D</a:t>
            </a:r>
            <a:r>
              <a:rPr lang="en-US" sz="1200" b="0" i="0" u="none" strike="noStrike" kern="1200" baseline="0" dirty="0" smtClean="0">
                <a:solidFill>
                  <a:schemeClr val="tx1"/>
                </a:solidFill>
                <a:latin typeface="+mn-lt"/>
                <a:ea typeface="+mn-ea"/>
                <a:cs typeface="+mn-cs"/>
              </a:rPr>
              <a:t>) with respective snapshot simulations using the CCSM3 and HadCM3 models. Summer SST temperature anomalies from the marine sediment data (dots) superimposed onto model July-August-September SSTs in the NH and model January-February-March SSTs in the Southern Ocean; Annual mean surface air temperature anomalies from ice core data (dots) superimposed onto the model annual surface air temperature.</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 new Last Interglacial temperature data synthesis as an improved benchmark for climate modeling </a:t>
            </a:r>
          </a:p>
          <a:p>
            <a:r>
              <a:rPr lang="en-US" sz="1200" b="0" i="0" u="none" strike="noStrike" kern="1200" baseline="0" dirty="0" smtClean="0">
                <a:solidFill>
                  <a:schemeClr val="tx1"/>
                </a:solidFill>
                <a:latin typeface="+mn-lt"/>
                <a:ea typeface="+mn-ea"/>
                <a:cs typeface="+mn-cs"/>
              </a:rPr>
              <a:t>Emilie Capron1, A. Govin2 and E.J. Stone3</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1British Antarctic Survey, Cambridge, UK </a:t>
            </a:r>
          </a:p>
          <a:p>
            <a:r>
              <a:rPr lang="en-US" sz="1200" b="0" i="0" u="none" strike="noStrike" kern="1200" baseline="0" dirty="0" smtClean="0">
                <a:solidFill>
                  <a:schemeClr val="tx1"/>
                </a:solidFill>
                <a:latin typeface="+mn-lt"/>
                <a:ea typeface="+mn-ea"/>
                <a:cs typeface="+mn-cs"/>
              </a:rPr>
              <a:t>2MARUM/Center for Marine Environmental Sciences, University of Bremen, Germany </a:t>
            </a:r>
          </a:p>
          <a:p>
            <a:r>
              <a:rPr lang="en-US" sz="1200" b="0" i="0" u="none" strike="noStrike" kern="1200" baseline="0" dirty="0" smtClean="0">
                <a:solidFill>
                  <a:schemeClr val="tx1"/>
                </a:solidFill>
                <a:latin typeface="+mn-lt"/>
                <a:ea typeface="+mn-ea"/>
                <a:cs typeface="+mn-cs"/>
              </a:rPr>
              <a:t>3School of Geographical Sciences, University of Bristol,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Emilie Capron: </a:t>
            </a:r>
            <a:r>
              <a:rPr lang="en-US" sz="1200" b="0" i="0" u="none" strike="noStrike" kern="1200" baseline="0" dirty="0" err="1" smtClean="0">
                <a:solidFill>
                  <a:schemeClr val="tx1"/>
                </a:solidFill>
                <a:latin typeface="+mn-lt"/>
                <a:ea typeface="+mn-ea"/>
                <a:cs typeface="+mn-cs"/>
              </a:rPr>
              <a:t>ecap@bas.ac.uk</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Maps of the NW Atlantic, indicating the prevailing surface currents, the distribution of surface sediment samples for the regional diatom-based sea-ice transfer function, and the locations of the sediment cores mentioned in the text. The satellite April sea-ice concentration for 1979-2010 is indicated as a background.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Sea-ice variability off West Greenland over the last five millennia derived from diatom assemblages </a:t>
            </a:r>
          </a:p>
          <a:p>
            <a:r>
              <a:rPr lang="en-US" sz="1200" b="0" i="0" u="none" strike="noStrike" kern="1200" baseline="0" dirty="0" err="1" smtClean="0">
                <a:solidFill>
                  <a:schemeClr val="tx1"/>
                </a:solidFill>
                <a:latin typeface="+mn-lt"/>
                <a:ea typeface="+mn-ea"/>
                <a:cs typeface="+mn-cs"/>
              </a:rPr>
              <a:t>Longbin</a:t>
            </a:r>
            <a:r>
              <a:rPr lang="en-US" sz="1200" b="0" i="0" u="none" strike="noStrike" kern="1200" baseline="0" dirty="0" smtClean="0">
                <a:solidFill>
                  <a:schemeClr val="tx1"/>
                </a:solidFill>
                <a:latin typeface="+mn-lt"/>
                <a:ea typeface="+mn-ea"/>
                <a:cs typeface="+mn-cs"/>
              </a:rPr>
              <a:t> Sha1, H. Jiang1, M-S. Seidenkrantz2, K.L. Knudsen2, J. Olsen3 and A. Kuijpers4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1Key Laboratory of Geographic Information Science, East China Normal University, Shanghai, China </a:t>
            </a:r>
          </a:p>
          <a:p>
            <a:r>
              <a:rPr lang="en-US" sz="1200" b="0" i="0" u="none" strike="noStrike" kern="1200" baseline="0" dirty="0" smtClean="0">
                <a:solidFill>
                  <a:schemeClr val="tx1"/>
                </a:solidFill>
                <a:latin typeface="+mn-lt"/>
                <a:ea typeface="+mn-ea"/>
                <a:cs typeface="+mn-cs"/>
              </a:rPr>
              <a:t>2Centre for Past Climate Studies and Arctic Research Centre, Aarhus University, Denmark </a:t>
            </a:r>
          </a:p>
          <a:p>
            <a:r>
              <a:rPr lang="en-US" sz="1200" b="0" i="0" u="none" strike="noStrike" kern="1200" baseline="0" dirty="0" smtClean="0">
                <a:solidFill>
                  <a:schemeClr val="tx1"/>
                </a:solidFill>
                <a:latin typeface="+mn-lt"/>
                <a:ea typeface="+mn-ea"/>
                <a:cs typeface="+mn-cs"/>
              </a:rPr>
              <a:t>3Department of Physics and Astronomy, Aarhus University, Denmark </a:t>
            </a:r>
          </a:p>
          <a:p>
            <a:r>
              <a:rPr lang="en-US" sz="1200" b="0" i="0" u="none" strike="noStrike" kern="1200" baseline="0" dirty="0" smtClean="0">
                <a:solidFill>
                  <a:schemeClr val="tx1"/>
                </a:solidFill>
                <a:latin typeface="+mn-lt"/>
                <a:ea typeface="+mn-ea"/>
                <a:cs typeface="+mn-cs"/>
              </a:rPr>
              <a:t>4Geological Survey of Denmark and Greenland (GEUS), Copenhagen, Denmark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Longbin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shalongbin@hotmail.com</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Sea-ice records over the last century and the last 5000 years, respectively.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From bottom to top: Reconstructed SIC (blue) from core GA306-BC4 compared with the SIC from satellite observation (red) and model output (purple), and annual mean instrumental temperatures (orange). Original data are shown as thin lines; thick lines are 7-point weighted moving averages.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From bottom to top: Reconstructed SIC (blue) and warm-water diatom taxa (green) from core DA06-139G, reconstructed May SIC from core MD99-2269 (purple; </a:t>
            </a:r>
            <a:r>
              <a:rPr lang="en-US" sz="1200" b="0" i="0" u="none" strike="noStrike" kern="1200" baseline="0" dirty="0" err="1" smtClean="0">
                <a:solidFill>
                  <a:schemeClr val="tx1"/>
                </a:solidFill>
                <a:latin typeface="+mn-lt"/>
                <a:ea typeface="+mn-ea"/>
                <a:cs typeface="+mn-cs"/>
              </a:rPr>
              <a:t>Justwan</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Koç</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Karpuz</a:t>
            </a:r>
            <a:r>
              <a:rPr lang="en-US" sz="1200" b="0" i="0" u="none" strike="noStrike" kern="1200" baseline="0" dirty="0" smtClean="0">
                <a:solidFill>
                  <a:schemeClr val="tx1"/>
                </a:solidFill>
                <a:latin typeface="+mn-lt"/>
                <a:ea typeface="+mn-ea"/>
                <a:cs typeface="+mn-cs"/>
              </a:rPr>
              <a:t> 2008). The gray shading indicates value below each record’s mean. Approximate time intervals for historical NE Atlantic climate events are given (LIA: Little Ice Age; MCA: Medieval Climate Anomaly; DACP: Dark Ages Cold Period; RWP: Roman Warm Period; HTM: Holocene Thermal Maximum). Figure modified from </a:t>
            </a:r>
            <a:r>
              <a:rPr lang="en-US" sz="1200" b="0" i="0" u="none" strike="noStrike" kern="1200" baseline="0" dirty="0" err="1" smtClean="0">
                <a:solidFill>
                  <a:schemeClr val="tx1"/>
                </a:solidFill>
                <a:latin typeface="+mn-lt"/>
                <a:ea typeface="+mn-ea"/>
                <a:cs typeface="+mn-cs"/>
              </a:rPr>
              <a:t>Sha</a:t>
            </a:r>
            <a:r>
              <a:rPr lang="en-US" sz="1200" b="0" i="0" u="none" strike="noStrike" kern="1200" baseline="0" dirty="0" smtClean="0">
                <a:solidFill>
                  <a:schemeClr val="tx1"/>
                </a:solidFill>
                <a:latin typeface="+mn-lt"/>
                <a:ea typeface="+mn-ea"/>
                <a:cs typeface="+mn-cs"/>
              </a:rPr>
              <a:t> et al.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Sea-ice variability off West Greenland over the last five millennia derived from diatom assemblages </a:t>
            </a:r>
          </a:p>
          <a:p>
            <a:r>
              <a:rPr lang="en-US" sz="1200" b="0" i="0" u="none" strike="noStrike" kern="1200" baseline="0" dirty="0" err="1" smtClean="0">
                <a:solidFill>
                  <a:schemeClr val="tx1"/>
                </a:solidFill>
                <a:latin typeface="+mn-lt"/>
                <a:ea typeface="+mn-ea"/>
                <a:cs typeface="+mn-cs"/>
              </a:rPr>
              <a:t>Longbin</a:t>
            </a:r>
            <a:r>
              <a:rPr lang="en-US" sz="1200" b="0" i="0" u="none" strike="noStrike" kern="1200" baseline="0" dirty="0" smtClean="0">
                <a:solidFill>
                  <a:schemeClr val="tx1"/>
                </a:solidFill>
                <a:latin typeface="+mn-lt"/>
                <a:ea typeface="+mn-ea"/>
                <a:cs typeface="+mn-cs"/>
              </a:rPr>
              <a:t> Sha1, H. Jiang1, M-S. Seidenkrantz2, K.L. Knudsen2, J. Olsen3 and A. Kuijpers4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1Key Laboratory of Geographic Information Science, East China Normal University, Shanghai, China </a:t>
            </a:r>
          </a:p>
          <a:p>
            <a:r>
              <a:rPr lang="en-US" sz="1200" b="0" i="0" u="none" strike="noStrike" kern="1200" baseline="0" dirty="0" smtClean="0">
                <a:solidFill>
                  <a:schemeClr val="tx1"/>
                </a:solidFill>
                <a:latin typeface="+mn-lt"/>
                <a:ea typeface="+mn-ea"/>
                <a:cs typeface="+mn-cs"/>
              </a:rPr>
              <a:t>2Centre for Past Climate Studies and Arctic Research Centre, Aarhus University, Denmark </a:t>
            </a:r>
          </a:p>
          <a:p>
            <a:r>
              <a:rPr lang="en-US" sz="1200" b="0" i="0" u="none" strike="noStrike" kern="1200" baseline="0" dirty="0" smtClean="0">
                <a:solidFill>
                  <a:schemeClr val="tx1"/>
                </a:solidFill>
                <a:latin typeface="+mn-lt"/>
                <a:ea typeface="+mn-ea"/>
                <a:cs typeface="+mn-cs"/>
              </a:rPr>
              <a:t>3Department of Physics and Astronomy, Aarhus University, Denmark </a:t>
            </a:r>
          </a:p>
          <a:p>
            <a:r>
              <a:rPr lang="en-US" sz="1200" b="0" i="0" u="none" strike="noStrike" kern="1200" baseline="0" dirty="0" smtClean="0">
                <a:solidFill>
                  <a:schemeClr val="tx1"/>
                </a:solidFill>
                <a:latin typeface="+mn-lt"/>
                <a:ea typeface="+mn-ea"/>
                <a:cs typeface="+mn-cs"/>
              </a:rPr>
              <a:t>4Geological Survey of Denmark and Greenland (GEUS), Copenhagen, Denmark</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Longbin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shalongbin@hotmail.com</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Statistics related to the structure of the Past4Future project, including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the project partners and their national affiliations and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the functions and gender of people involved.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Past4Future project: outreach and dissemination of results </a:t>
            </a:r>
          </a:p>
          <a:p>
            <a:r>
              <a:rPr lang="en-US" sz="1200" b="0" i="0" u="none" strike="noStrike" kern="1200" baseline="0" dirty="0" err="1" smtClean="0">
                <a:solidFill>
                  <a:schemeClr val="tx1"/>
                </a:solidFill>
                <a:latin typeface="+mn-lt"/>
                <a:ea typeface="+mn-ea"/>
                <a:cs typeface="+mn-cs"/>
              </a:rPr>
              <a:t>Dorthe</a:t>
            </a:r>
            <a:r>
              <a:rPr lang="en-US" sz="1200" b="0" i="0" u="none" strike="noStrike" kern="1200" baseline="0" dirty="0" smtClean="0">
                <a:solidFill>
                  <a:schemeClr val="tx1"/>
                </a:solidFill>
                <a:latin typeface="+mn-lt"/>
                <a:ea typeface="+mn-ea"/>
                <a:cs typeface="+mn-cs"/>
              </a:rPr>
              <a:t> Dahl-Jensen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Centre for Ice and Climate, </a:t>
            </a:r>
            <a:r>
              <a:rPr lang="en-US" sz="1200" b="0" i="0" u="none" strike="noStrike" kern="1200" baseline="0" dirty="0" err="1" smtClean="0">
                <a:solidFill>
                  <a:schemeClr val="tx1"/>
                </a:solidFill>
                <a:latin typeface="+mn-lt"/>
                <a:ea typeface="+mn-ea"/>
                <a:cs typeface="+mn-cs"/>
              </a:rPr>
              <a:t>Niels</a:t>
            </a:r>
            <a:r>
              <a:rPr lang="en-US" sz="1200" b="0" i="0" u="none" strike="noStrike" kern="1200" baseline="0" dirty="0" smtClean="0">
                <a:solidFill>
                  <a:schemeClr val="tx1"/>
                </a:solidFill>
                <a:latin typeface="+mn-lt"/>
                <a:ea typeface="+mn-ea"/>
                <a:cs typeface="+mn-cs"/>
              </a:rPr>
              <a:t> Bohr Institute, University of Copenhagen, Denmark Coordinator of Past4Future.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Dorthe</a:t>
            </a:r>
            <a:r>
              <a:rPr lang="en-US" sz="1200" b="0" i="0" u="none" strike="noStrike" kern="1200" baseline="0" dirty="0" smtClean="0">
                <a:solidFill>
                  <a:schemeClr val="tx1"/>
                </a:solidFill>
                <a:latin typeface="+mn-lt"/>
                <a:ea typeface="+mn-ea"/>
                <a:cs typeface="+mn-cs"/>
              </a:rPr>
              <a:t> Dahl-Jensen: </a:t>
            </a:r>
            <a:r>
              <a:rPr lang="en-US" sz="1200" b="0" i="0" u="none" strike="noStrike" kern="1200" baseline="0" dirty="0" err="1" smtClean="0">
                <a:solidFill>
                  <a:schemeClr val="tx1"/>
                </a:solidFill>
                <a:latin typeface="+mn-lt"/>
                <a:ea typeface="+mn-ea"/>
                <a:cs typeface="+mn-cs"/>
              </a:rPr>
              <a:t>ddj@nbi.ku.dk</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Statistics related to the products of the Past4Future project, including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its target audiences,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scientific publications and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presentations (as of mid-November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Past4Future project: outreach and dissemination of results </a:t>
            </a:r>
          </a:p>
          <a:p>
            <a:r>
              <a:rPr lang="en-US" sz="1200" b="0" i="0" u="none" strike="noStrike" kern="1200" baseline="0" dirty="0" err="1" smtClean="0">
                <a:solidFill>
                  <a:schemeClr val="tx1"/>
                </a:solidFill>
                <a:latin typeface="+mn-lt"/>
                <a:ea typeface="+mn-ea"/>
                <a:cs typeface="+mn-cs"/>
              </a:rPr>
              <a:t>Dorthe</a:t>
            </a:r>
            <a:r>
              <a:rPr lang="en-US" sz="1200" b="0" i="0" u="none" strike="noStrike" kern="1200" baseline="0" dirty="0" smtClean="0">
                <a:solidFill>
                  <a:schemeClr val="tx1"/>
                </a:solidFill>
                <a:latin typeface="+mn-lt"/>
                <a:ea typeface="+mn-ea"/>
                <a:cs typeface="+mn-cs"/>
              </a:rPr>
              <a:t> Dahl-Jensen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Centre for Ice and Climate, </a:t>
            </a:r>
            <a:r>
              <a:rPr lang="en-US" sz="1200" b="0" i="0" u="none" strike="noStrike" kern="1200" baseline="0" dirty="0" err="1" smtClean="0">
                <a:solidFill>
                  <a:schemeClr val="tx1"/>
                </a:solidFill>
                <a:latin typeface="+mn-lt"/>
                <a:ea typeface="+mn-ea"/>
                <a:cs typeface="+mn-cs"/>
              </a:rPr>
              <a:t>Niels</a:t>
            </a:r>
            <a:r>
              <a:rPr lang="en-US" sz="1200" b="0" i="0" u="none" strike="noStrike" kern="1200" baseline="0" dirty="0" smtClean="0">
                <a:solidFill>
                  <a:schemeClr val="tx1"/>
                </a:solidFill>
                <a:latin typeface="+mn-lt"/>
                <a:ea typeface="+mn-ea"/>
                <a:cs typeface="+mn-cs"/>
              </a:rPr>
              <a:t> Bohr Institute, University of Copenhagen, Denmark Coordinator of Past4Future.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Dorthe</a:t>
            </a:r>
            <a:r>
              <a:rPr lang="en-US" sz="1200" b="0" i="0" u="none" strike="noStrike" kern="1200" baseline="0" dirty="0" smtClean="0">
                <a:solidFill>
                  <a:schemeClr val="tx1"/>
                </a:solidFill>
                <a:latin typeface="+mn-lt"/>
                <a:ea typeface="+mn-ea"/>
                <a:cs typeface="+mn-cs"/>
              </a:rPr>
              <a:t> Dahl-Jensen: </a:t>
            </a:r>
            <a:r>
              <a:rPr lang="en-US" sz="1200" b="0" i="0" u="none" strike="noStrike" kern="1200" baseline="0" dirty="0" err="1" smtClean="0">
                <a:solidFill>
                  <a:schemeClr val="tx1"/>
                </a:solidFill>
                <a:latin typeface="+mn-lt"/>
                <a:ea typeface="+mn-ea"/>
                <a:cs typeface="+mn-cs"/>
              </a:rPr>
              <a:t>ddj@nbi.ku.dk</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 </a:t>
            </a:r>
            <a:r>
              <a:rPr lang="en-US" sz="1200" b="0" i="0" u="none" strike="noStrike" kern="1200" baseline="0" dirty="0" smtClean="0">
                <a:solidFill>
                  <a:schemeClr val="tx1"/>
                </a:solidFill>
                <a:latin typeface="+mn-lt"/>
                <a:ea typeface="+mn-ea"/>
                <a:cs typeface="+mn-cs"/>
              </a:rPr>
              <a:t>Global mean temperature from proxies (</a:t>
            </a:r>
            <a:r>
              <a:rPr lang="en-US" sz="1200" b="0" i="0" u="none" strike="noStrike" kern="1200" baseline="0" dirty="0" err="1" smtClean="0">
                <a:solidFill>
                  <a:schemeClr val="tx1"/>
                </a:solidFill>
                <a:latin typeface="+mn-lt"/>
                <a:ea typeface="+mn-ea"/>
                <a:cs typeface="+mn-cs"/>
              </a:rPr>
              <a:t>Marcott</a:t>
            </a:r>
            <a:r>
              <a:rPr lang="en-US" sz="1200" b="0" i="0" u="none" strike="noStrike" kern="1200" baseline="0" dirty="0" smtClean="0">
                <a:solidFill>
                  <a:schemeClr val="tx1"/>
                </a:solidFill>
                <a:latin typeface="+mn-lt"/>
                <a:ea typeface="+mn-ea"/>
                <a:cs typeface="+mn-cs"/>
              </a:rPr>
              <a:t> et al. 2013; </a:t>
            </a:r>
            <a:r>
              <a:rPr lang="en-US" sz="1200" b="0" i="0" u="none" strike="noStrike" kern="1200" baseline="0" dirty="0" err="1" smtClean="0">
                <a:solidFill>
                  <a:schemeClr val="tx1"/>
                </a:solidFill>
                <a:latin typeface="+mn-lt"/>
                <a:ea typeface="+mn-ea"/>
                <a:cs typeface="+mn-cs"/>
              </a:rPr>
              <a:t>Shakun</a:t>
            </a:r>
            <a:r>
              <a:rPr lang="en-US" sz="1200" b="0" i="0" u="none" strike="noStrike" kern="1200" baseline="0" dirty="0" smtClean="0">
                <a:solidFill>
                  <a:schemeClr val="tx1"/>
                </a:solidFill>
                <a:latin typeface="+mn-lt"/>
                <a:ea typeface="+mn-ea"/>
                <a:cs typeface="+mn-cs"/>
              </a:rPr>
              <a:t> et al. 2012) and models (Liu et al. 2014).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Histograms of the Holocene time series in (A) showing how the distribution of Holocene temperatures compare to the 20th century instrumental range and IPCC projections for 2100 (Collins et al. 2014).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Power Spectral Density (PSD) of sea surface temperature for Holocene time series (</a:t>
            </a:r>
            <a:r>
              <a:rPr lang="en-US" sz="1200" b="0" i="0" u="none" strike="noStrike" kern="1200" baseline="0" dirty="0" err="1" smtClean="0">
                <a:solidFill>
                  <a:schemeClr val="tx1"/>
                </a:solidFill>
                <a:latin typeface="+mn-lt"/>
                <a:ea typeface="+mn-ea"/>
                <a:cs typeface="+mn-cs"/>
              </a:rPr>
              <a:t>Laepple</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Huybers</a:t>
            </a:r>
            <a:r>
              <a:rPr lang="en-US" sz="1200" b="0" i="0" u="none" strike="noStrike" kern="1200" baseline="0" dirty="0" smtClean="0">
                <a:solidFill>
                  <a:schemeClr val="tx1"/>
                </a:solidFill>
                <a:latin typeface="+mn-lt"/>
                <a:ea typeface="+mn-ea"/>
                <a:cs typeface="+mn-cs"/>
              </a:rPr>
              <a:t> 2014). RCP = Representative Concentration Pathway.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Holocene climate change and its context for the future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Shaun A. Marcott1 and Jeremy D. Shakun2 </a:t>
            </a:r>
          </a:p>
          <a:p>
            <a:r>
              <a:rPr lang="en-US" sz="1200" b="1" i="0" u="none" strike="noStrike" kern="1200" baseline="0" dirty="0" smtClean="0">
                <a:solidFill>
                  <a:schemeClr val="tx1"/>
                </a:solidFill>
                <a:latin typeface="+mn-lt"/>
                <a:ea typeface="+mn-ea"/>
                <a:cs typeface="+mn-cs"/>
              </a:rPr>
              <a:t>Mount Hood, USA, 13-16 October 2014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Geoscience, University of Wisconsin- Madison, USA</a:t>
            </a:r>
          </a:p>
          <a:p>
            <a:r>
              <a:rPr lang="en-US" sz="1200" b="0" i="0" u="none" strike="noStrike" kern="1200" baseline="0" dirty="0" smtClean="0">
                <a:solidFill>
                  <a:schemeClr val="tx1"/>
                </a:solidFill>
                <a:latin typeface="+mn-lt"/>
                <a:ea typeface="+mn-ea"/>
                <a:cs typeface="+mn-cs"/>
              </a:rPr>
              <a:t>2Department of Earth and Environmental Sciences, Boston College,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Shaun A. </a:t>
            </a:r>
            <a:r>
              <a:rPr lang="en-US" sz="1200" b="0" i="0" u="none" strike="noStrike" kern="1200" baseline="0" dirty="0" err="1" smtClean="0">
                <a:solidFill>
                  <a:schemeClr val="tx1"/>
                </a:solidFill>
                <a:latin typeface="+mn-lt"/>
                <a:ea typeface="+mn-ea"/>
                <a:cs typeface="+mn-cs"/>
              </a:rPr>
              <a:t>Marcott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smarcott@wisc.edu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Mean annual surface air temperature anomaly (mid-Pliocene minus pre-industrial simulations) based on a multi-model means ensemble obtained by the Pliocene Model Intercomparison Project. Adapted from Haywood et al. (2013).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Multiproxy</a:t>
            </a:r>
            <a:r>
              <a:rPr lang="en-US" sz="1200" b="1" i="0" u="none" strike="noStrike" kern="1200" baseline="0" dirty="0" smtClean="0">
                <a:solidFill>
                  <a:schemeClr val="tx1"/>
                </a:solidFill>
                <a:latin typeface="+mn-lt"/>
                <a:ea typeface="+mn-ea"/>
                <a:cs typeface="+mn-cs"/>
              </a:rPr>
              <a:t> approach to reconstruct the Pliocene climate </a:t>
            </a:r>
          </a:p>
          <a:p>
            <a:r>
              <a:rPr lang="en-US" sz="1200" b="0" i="0" u="none" strike="noStrike" kern="1200" baseline="0" dirty="0" err="1" smtClean="0">
                <a:solidFill>
                  <a:schemeClr val="tx1"/>
                </a:solidFill>
                <a:latin typeface="+mn-lt"/>
                <a:ea typeface="+mn-ea"/>
                <a:cs typeface="+mn-cs"/>
              </a:rPr>
              <a:t>Antoni</a:t>
            </a:r>
            <a:r>
              <a:rPr lang="en-US" sz="1200" b="0" i="0" u="none" strike="noStrike" kern="1200" baseline="0" dirty="0" smtClean="0">
                <a:solidFill>
                  <a:schemeClr val="tx1"/>
                </a:solidFill>
                <a:latin typeface="+mn-lt"/>
                <a:ea typeface="+mn-ea"/>
                <a:cs typeface="+mn-cs"/>
              </a:rPr>
              <a:t> Rosell-Melé1, E.L. McClymont2, P.S. Dekens3, H. Dowsett4, A.M. Haywood5 and C. Pelejero6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Barcelona, Catalonia, Spain, 17-19 September 2014 </a:t>
            </a:r>
          </a:p>
          <a:p>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1ICREAand Institute of Environmental Science and Technology,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Catalonia, Spain </a:t>
            </a:r>
          </a:p>
          <a:p>
            <a:r>
              <a:rPr lang="en-US" sz="1200" b="0" i="0" u="none" strike="noStrike" kern="1200" baseline="0" dirty="0" smtClean="0">
                <a:solidFill>
                  <a:schemeClr val="tx1"/>
                </a:solidFill>
                <a:latin typeface="+mn-lt"/>
                <a:ea typeface="+mn-ea"/>
                <a:cs typeface="+mn-cs"/>
              </a:rPr>
              <a:t>2Department of Geography, Durham University, UK </a:t>
            </a:r>
          </a:p>
          <a:p>
            <a:r>
              <a:rPr lang="en-US" sz="1200" b="0" i="0" u="none" strike="noStrike" kern="1200" baseline="0" dirty="0" smtClean="0">
                <a:solidFill>
                  <a:schemeClr val="tx1"/>
                </a:solidFill>
                <a:latin typeface="+mn-lt"/>
                <a:ea typeface="+mn-ea"/>
                <a:cs typeface="+mn-cs"/>
              </a:rPr>
              <a:t>3Department of Earth &amp; Climate Sciences, San Francisco State University, USA</a:t>
            </a:r>
          </a:p>
          <a:p>
            <a:r>
              <a:rPr lang="en-US" sz="1200" b="0" i="0" u="none" strike="noStrike" kern="1200" baseline="0" dirty="0" smtClean="0">
                <a:solidFill>
                  <a:schemeClr val="tx1"/>
                </a:solidFill>
                <a:latin typeface="+mn-lt"/>
                <a:ea typeface="+mn-ea"/>
                <a:cs typeface="+mn-cs"/>
              </a:rPr>
              <a:t>4Eastern Geology &amp; Paleoclimate Science Center, US Geological Service, Reston, USA</a:t>
            </a:r>
          </a:p>
          <a:p>
            <a:r>
              <a:rPr lang="en-US" sz="1200" b="0" i="0" u="none" strike="noStrike" kern="1200" baseline="0" dirty="0" smtClean="0">
                <a:solidFill>
                  <a:schemeClr val="tx1"/>
                </a:solidFill>
                <a:latin typeface="+mn-lt"/>
                <a:ea typeface="+mn-ea"/>
                <a:cs typeface="+mn-cs"/>
              </a:rPr>
              <a:t>5School of Earth and Environment, University of Leeds, UK </a:t>
            </a:r>
          </a:p>
          <a:p>
            <a:r>
              <a:rPr lang="en-US" sz="1200" b="0" i="0" u="none" strike="noStrike" kern="1200" baseline="0" dirty="0" smtClean="0">
                <a:solidFill>
                  <a:schemeClr val="tx1"/>
                </a:solidFill>
                <a:latin typeface="+mn-lt"/>
                <a:ea typeface="+mn-ea"/>
                <a:cs typeface="+mn-cs"/>
              </a:rPr>
              <a:t>6ICREAand </a:t>
            </a:r>
            <a:r>
              <a:rPr lang="en-US" sz="1200" b="0" i="0" u="none" strike="noStrike" kern="1200" baseline="0" dirty="0" err="1" smtClean="0">
                <a:solidFill>
                  <a:schemeClr val="tx1"/>
                </a:solidFill>
                <a:latin typeface="+mn-lt"/>
                <a:ea typeface="+mn-ea"/>
                <a:cs typeface="+mn-cs"/>
              </a:rPr>
              <a:t>Institut</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Ciències</a:t>
            </a:r>
            <a:r>
              <a:rPr lang="en-US" sz="1200" b="0" i="0" u="none" strike="noStrike" kern="1200" baseline="0" dirty="0" smtClean="0">
                <a:solidFill>
                  <a:schemeClr val="tx1"/>
                </a:solidFill>
                <a:latin typeface="+mn-lt"/>
                <a:ea typeface="+mn-ea"/>
                <a:cs typeface="+mn-cs"/>
              </a:rPr>
              <a:t> del Mar, CSIC, Barcelona, Catalonia, Spain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err="1" smtClean="0">
                <a:solidFill>
                  <a:schemeClr val="tx1"/>
                </a:solidFill>
                <a:latin typeface="+mn-lt"/>
                <a:ea typeface="+mn-ea"/>
                <a:cs typeface="+mn-cs"/>
              </a:rPr>
              <a:t>Antoni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Rosell-Melé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antoni.rosell@uab.cat</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Map of available δ13Cforam data (on a 1° grid) from core-top sediment foraminifera (black; Pederson et al. 2014 plus unpublished data from A. Mix) and water column δ13CDIC (red) measurements. These two datasets will be used for calibrations.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Deglacial Ocean Circulation and Carbon Cycling </a:t>
            </a:r>
          </a:p>
          <a:p>
            <a:r>
              <a:rPr lang="en-US" sz="1200" b="0" i="0" u="none" strike="noStrike" kern="1200" baseline="0" dirty="0" smtClean="0">
                <a:solidFill>
                  <a:schemeClr val="tx1"/>
                </a:solidFill>
                <a:latin typeface="+mn-lt"/>
                <a:ea typeface="+mn-ea"/>
                <a:cs typeface="+mn-cs"/>
              </a:rPr>
              <a:t>Andreas Schmittner1, S.L. Jaccard2, A.C. Mix1 and E.L. Sikes3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Inaugural OC3 Workshop, Bern, Switzerland, 1-3 October 2014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1College of Earth, Ocean, and Atmospheric Sciences, Oregon State University, Corvallis, USA</a:t>
            </a:r>
          </a:p>
          <a:p>
            <a:r>
              <a:rPr lang="en-US" sz="1200" b="0" i="0" u="none" strike="noStrike" kern="1200" baseline="0" dirty="0" smtClean="0">
                <a:solidFill>
                  <a:schemeClr val="tx1"/>
                </a:solidFill>
                <a:latin typeface="+mn-lt"/>
                <a:ea typeface="+mn-ea"/>
                <a:cs typeface="+mn-cs"/>
              </a:rPr>
              <a:t>2Institute of Geological Sciences, University of Bern, Switzerland </a:t>
            </a:r>
          </a:p>
          <a:p>
            <a:r>
              <a:rPr lang="en-US" sz="1200" b="0" i="0" u="none" strike="noStrike" kern="1200" baseline="0" dirty="0" smtClean="0">
                <a:solidFill>
                  <a:schemeClr val="tx1"/>
                </a:solidFill>
                <a:latin typeface="+mn-lt"/>
                <a:ea typeface="+mn-ea"/>
                <a:cs typeface="+mn-cs"/>
              </a:rPr>
              <a:t>3Institute of Marine and Coastal Sciences, Rutgers University, New Brunswick, USA</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Andreas </a:t>
            </a:r>
            <a:r>
              <a:rPr lang="en-US" sz="1200" b="0" i="0" u="none" strike="noStrike" kern="1200" baseline="0" dirty="0" err="1" smtClean="0">
                <a:solidFill>
                  <a:schemeClr val="tx1"/>
                </a:solidFill>
                <a:latin typeface="+mn-lt"/>
                <a:ea typeface="+mn-ea"/>
                <a:cs typeface="+mn-cs"/>
              </a:rPr>
              <a:t>Schmittner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aschmitt@coas.oregonstate.edu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The systematic conversion of observation into data is a cornerstone of scientific method as suggested by the marine-terminating ice margin of </a:t>
            </a:r>
            <a:r>
              <a:rPr lang="en-US" sz="1200" b="0" i="0" u="none" strike="noStrike" kern="1200" baseline="0" dirty="0" err="1" smtClean="0">
                <a:solidFill>
                  <a:schemeClr val="tx1"/>
                </a:solidFill>
                <a:latin typeface="+mn-lt"/>
                <a:ea typeface="+mn-ea"/>
                <a:cs typeface="+mn-cs"/>
              </a:rPr>
              <a:t>Nigerdlikasik</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Bræ</a:t>
            </a:r>
            <a:r>
              <a:rPr lang="en-US" sz="1200" b="0" i="0" u="none" strike="noStrike" kern="1200" baseline="0" dirty="0" smtClean="0">
                <a:solidFill>
                  <a:schemeClr val="tx1"/>
                </a:solidFill>
                <a:latin typeface="+mn-lt"/>
                <a:ea typeface="+mn-ea"/>
                <a:cs typeface="+mn-cs"/>
              </a:rPr>
              <a:t> in southern Greenland. Image credit: A Carlson and F Williams.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Developing databases of past sea-level and ice-sheet indicators </a:t>
            </a:r>
          </a:p>
          <a:p>
            <a:r>
              <a:rPr lang="en-US" sz="1200" b="0" i="0" u="none" strike="noStrike" kern="1200" baseline="0" dirty="0" smtClean="0">
                <a:solidFill>
                  <a:schemeClr val="tx1"/>
                </a:solidFill>
                <a:latin typeface="+mn-lt"/>
                <a:ea typeface="+mn-ea"/>
                <a:cs typeface="+mn-cs"/>
              </a:rPr>
              <a:t>Felicity Williams1, N. Hallmann2, A. Carlson3, A.J. Long4 and N.L.M. Barlow4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PALSEA2 Workshop, </a:t>
            </a:r>
            <a:r>
              <a:rPr lang="en-US" sz="1200" b="1" i="0" u="none" strike="noStrike" kern="1200" baseline="0" dirty="0" err="1" smtClean="0">
                <a:solidFill>
                  <a:schemeClr val="tx1"/>
                </a:solidFill>
                <a:latin typeface="+mn-lt"/>
                <a:ea typeface="+mn-ea"/>
                <a:cs typeface="+mn-cs"/>
              </a:rPr>
              <a:t>Lochinver</a:t>
            </a:r>
            <a:r>
              <a:rPr lang="en-US" sz="1200" b="1" i="0" u="none" strike="noStrike" kern="1200" baseline="0" dirty="0" smtClean="0">
                <a:solidFill>
                  <a:schemeClr val="tx1"/>
                </a:solidFill>
                <a:latin typeface="+mn-lt"/>
                <a:ea typeface="+mn-ea"/>
                <a:cs typeface="+mn-cs"/>
              </a:rPr>
              <a:t>, Scotland, UK, 16-22 September 2014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1Ocean and Earth Science, University of </a:t>
            </a:r>
          </a:p>
          <a:p>
            <a:r>
              <a:rPr lang="en-US" sz="1200" b="0" i="0" u="none" strike="noStrike" kern="1200" baseline="0" dirty="0" smtClean="0">
                <a:solidFill>
                  <a:schemeClr val="tx1"/>
                </a:solidFill>
                <a:latin typeface="+mn-lt"/>
                <a:ea typeface="+mn-ea"/>
                <a:cs typeface="+mn-cs"/>
              </a:rPr>
              <a:t>Southampton, UK </a:t>
            </a:r>
          </a:p>
          <a:p>
            <a:r>
              <a:rPr lang="en-US" sz="1200" b="0" i="0" u="none" strike="noStrike" kern="1200" baseline="0" dirty="0" smtClean="0">
                <a:solidFill>
                  <a:schemeClr val="tx1"/>
                </a:solidFill>
                <a:latin typeface="+mn-lt"/>
                <a:ea typeface="+mn-ea"/>
                <a:cs typeface="+mn-cs"/>
              </a:rPr>
              <a:t>2Aix-Marseille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CNRS, IRD, CEREGE UMR, Aix-en-Provence, France </a:t>
            </a:r>
          </a:p>
          <a:p>
            <a:r>
              <a:rPr lang="en-US" sz="1200" b="0" i="0" u="none" strike="noStrike" kern="1200" baseline="0" dirty="0" smtClean="0">
                <a:solidFill>
                  <a:schemeClr val="tx1"/>
                </a:solidFill>
                <a:latin typeface="+mn-lt"/>
                <a:ea typeface="+mn-ea"/>
                <a:cs typeface="+mn-cs"/>
              </a:rPr>
              <a:t>3College of Earth, Ocean, and Atmospheric Sciences, Oregon State University, Corvallis, USA</a:t>
            </a:r>
          </a:p>
          <a:p>
            <a:r>
              <a:rPr lang="en-US" sz="1200" b="0" i="0" u="none" strike="noStrike" kern="1200" baseline="0" dirty="0" smtClean="0">
                <a:solidFill>
                  <a:schemeClr val="tx1"/>
                </a:solidFill>
                <a:latin typeface="+mn-lt"/>
                <a:ea typeface="+mn-ea"/>
                <a:cs typeface="+mn-cs"/>
              </a:rPr>
              <a:t>4Department of Geography, Durham University,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Anders Carlson: </a:t>
            </a:r>
            <a:r>
              <a:rPr lang="en-US" sz="1200" b="0" i="0" u="none" strike="noStrike" kern="1200" baseline="0" dirty="0" err="1" smtClean="0">
                <a:solidFill>
                  <a:schemeClr val="tx1"/>
                </a:solidFill>
                <a:latin typeface="+mn-lt"/>
                <a:ea typeface="+mn-ea"/>
                <a:cs typeface="+mn-cs"/>
              </a:rPr>
              <a:t>acarlson@coas.oregonstate.edu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Figure 1: </a:t>
            </a:r>
            <a:r>
              <a:rPr lang="en-US" sz="1200" b="0" kern="1200" dirty="0" smtClean="0">
                <a:solidFill>
                  <a:schemeClr val="tx1"/>
                </a:solidFill>
                <a:latin typeface="+mn-lt"/>
                <a:ea typeface="+mn-ea"/>
                <a:cs typeface="+mn-cs"/>
              </a:rPr>
              <a:t>Panoramic view of the San </a:t>
            </a:r>
            <a:r>
              <a:rPr lang="en-US" sz="1200" b="0" kern="1200" dirty="0" err="1" smtClean="0">
                <a:solidFill>
                  <a:schemeClr val="tx1"/>
                </a:solidFill>
                <a:latin typeface="+mn-lt"/>
                <a:ea typeface="+mn-ea"/>
                <a:cs typeface="+mn-cs"/>
              </a:rPr>
              <a:t>Nicolás</a:t>
            </a:r>
            <a:r>
              <a:rPr lang="en-US" sz="1200" b="0" kern="1200" dirty="0" smtClean="0">
                <a:solidFill>
                  <a:schemeClr val="tx1"/>
                </a:solidFill>
                <a:latin typeface="+mn-lt"/>
                <a:ea typeface="+mn-ea"/>
                <a:cs typeface="+mn-cs"/>
              </a:rPr>
              <a:t> terrace in the Santa </a:t>
            </a:r>
            <a:r>
              <a:rPr lang="en-US" sz="1200" b="0" kern="1200" dirty="0" err="1" smtClean="0">
                <a:solidFill>
                  <a:schemeClr val="tx1"/>
                </a:solidFill>
                <a:latin typeface="+mn-lt"/>
                <a:ea typeface="+mn-ea"/>
                <a:cs typeface="+mn-cs"/>
              </a:rPr>
              <a:t>Fé</a:t>
            </a:r>
            <a:r>
              <a:rPr lang="en-US" sz="1200" b="0" kern="1200" dirty="0" smtClean="0">
                <a:solidFill>
                  <a:schemeClr val="tx1"/>
                </a:solidFill>
                <a:latin typeface="+mn-lt"/>
                <a:ea typeface="+mn-ea"/>
                <a:cs typeface="+mn-cs"/>
              </a:rPr>
              <a:t>–</a:t>
            </a:r>
            <a:r>
              <a:rPr lang="en-US" sz="1200" b="0" kern="1200" dirty="0" err="1" smtClean="0">
                <a:solidFill>
                  <a:schemeClr val="tx1"/>
                </a:solidFill>
                <a:latin typeface="+mn-lt"/>
                <a:ea typeface="+mn-ea"/>
                <a:cs typeface="+mn-cs"/>
              </a:rPr>
              <a:t>Sopetran</a:t>
            </a:r>
            <a:r>
              <a:rPr lang="en-US" sz="1200" b="0" kern="1200" dirty="0" smtClean="0">
                <a:solidFill>
                  <a:schemeClr val="tx1"/>
                </a:solidFill>
                <a:latin typeface="+mn-lt"/>
                <a:ea typeface="+mn-ea"/>
                <a:cs typeface="+mn-cs"/>
              </a:rPr>
              <a:t> Basin, northern Colombia.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Climate Change and human impact in Central and South America over the last 2000 years </a:t>
            </a:r>
          </a:p>
          <a:p>
            <a:r>
              <a:rPr lang="en-US" sz="1200" kern="1200" dirty="0" smtClean="0">
                <a:solidFill>
                  <a:schemeClr val="tx1"/>
                </a:solidFill>
                <a:latin typeface="+mn-lt"/>
                <a:ea typeface="+mn-ea"/>
                <a:cs typeface="+mn-cs"/>
              </a:rPr>
              <a:t>J. Ignacio Martínez1, C. González2, M. Grosjean3 and R. Villalba4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LOTRED-SA 3rd Symposium and Training Course, </a:t>
            </a:r>
            <a:r>
              <a:rPr lang="en-US" sz="1200" b="1" kern="1200" dirty="0" err="1" smtClean="0">
                <a:solidFill>
                  <a:schemeClr val="tx1"/>
                </a:solidFill>
                <a:latin typeface="+mn-lt"/>
                <a:ea typeface="+mn-ea"/>
                <a:cs typeface="+mn-cs"/>
              </a:rPr>
              <a:t>Medellín</a:t>
            </a:r>
            <a:r>
              <a:rPr lang="en-US" sz="1200" b="1" kern="1200" dirty="0" smtClean="0">
                <a:solidFill>
                  <a:schemeClr val="tx1"/>
                </a:solidFill>
                <a:latin typeface="+mn-lt"/>
                <a:ea typeface="+mn-ea"/>
                <a:cs typeface="+mn-cs"/>
              </a:rPr>
              <a:t>, Colombia, 7-12 July 2014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1Dept. </a:t>
            </a:r>
            <a:r>
              <a:rPr lang="en-US" sz="1200" b="0" i="0" u="none" strike="noStrike" kern="1200" baseline="0" dirty="0" err="1" smtClean="0">
                <a:solidFill>
                  <a:schemeClr val="tx1"/>
                </a:solidFill>
                <a:latin typeface="+mn-lt"/>
                <a:ea typeface="+mn-ea"/>
                <a:cs typeface="+mn-cs"/>
              </a:rPr>
              <a:t>Geología</a:t>
            </a:r>
            <a:r>
              <a:rPr lang="en-US" sz="1200" b="0" i="0" u="none" strike="noStrike" kern="1200" baseline="0" dirty="0" smtClean="0">
                <a:solidFill>
                  <a:schemeClr val="tx1"/>
                </a:solidFill>
                <a:latin typeface="+mn-lt"/>
                <a:ea typeface="+mn-ea"/>
                <a:cs typeface="+mn-cs"/>
              </a:rPr>
              <a:t>, Universidad EAFIT, </a:t>
            </a:r>
            <a:r>
              <a:rPr lang="en-US" sz="1200" b="0" i="0" u="none" strike="noStrike" kern="1200" baseline="0" dirty="0" err="1" smtClean="0">
                <a:solidFill>
                  <a:schemeClr val="tx1"/>
                </a:solidFill>
                <a:latin typeface="+mn-lt"/>
                <a:ea typeface="+mn-ea"/>
                <a:cs typeface="+mn-cs"/>
              </a:rPr>
              <a:t>Medellín</a:t>
            </a:r>
            <a:r>
              <a:rPr lang="en-US" sz="1200" b="0" i="0" u="none" strike="noStrike" kern="1200" baseline="0" dirty="0" smtClean="0">
                <a:solidFill>
                  <a:schemeClr val="tx1"/>
                </a:solidFill>
                <a:latin typeface="+mn-lt"/>
                <a:ea typeface="+mn-ea"/>
                <a:cs typeface="+mn-cs"/>
              </a:rPr>
              <a:t>, Colombia </a:t>
            </a:r>
          </a:p>
          <a:p>
            <a:r>
              <a:rPr lang="en-US" sz="1200" b="0" i="0" u="none" strike="noStrike" kern="1200" baseline="0" dirty="0" smtClean="0">
                <a:solidFill>
                  <a:schemeClr val="tx1"/>
                </a:solidFill>
                <a:latin typeface="+mn-lt"/>
                <a:ea typeface="+mn-ea"/>
                <a:cs typeface="+mn-cs"/>
              </a:rPr>
              <a:t>2Dept. </a:t>
            </a:r>
            <a:r>
              <a:rPr lang="en-US" sz="1200" b="0" i="0" u="none" strike="noStrike" kern="1200" baseline="0" dirty="0" err="1" smtClean="0">
                <a:solidFill>
                  <a:schemeClr val="tx1"/>
                </a:solidFill>
                <a:latin typeface="+mn-lt"/>
                <a:ea typeface="+mn-ea"/>
                <a:cs typeface="+mn-cs"/>
              </a:rPr>
              <a:t>Ciencias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Biológicas</a:t>
            </a:r>
            <a:r>
              <a:rPr lang="en-US" sz="1200" b="0" i="0" u="none" strike="noStrike" kern="1200" baseline="0" dirty="0" smtClean="0">
                <a:solidFill>
                  <a:schemeClr val="tx1"/>
                </a:solidFill>
                <a:latin typeface="+mn-lt"/>
                <a:ea typeface="+mn-ea"/>
                <a:cs typeface="+mn-cs"/>
              </a:rPr>
              <a:t>, Universidad de los Andes, Bogotá, Colombia </a:t>
            </a:r>
          </a:p>
          <a:p>
            <a:r>
              <a:rPr lang="en-US" sz="1200" b="0" i="0" u="none" strike="noStrike" kern="1200" baseline="0" dirty="0" smtClean="0">
                <a:solidFill>
                  <a:schemeClr val="tx1"/>
                </a:solidFill>
                <a:latin typeface="+mn-lt"/>
                <a:ea typeface="+mn-ea"/>
                <a:cs typeface="+mn-cs"/>
              </a:rPr>
              <a:t>3Oeschger Centre for Climate Change Research, University, Bern, Switzerland </a:t>
            </a:r>
          </a:p>
          <a:p>
            <a:r>
              <a:rPr lang="en-US" sz="1200" b="0" i="0" u="none" strike="noStrike" kern="1200" baseline="0" dirty="0" smtClean="0">
                <a:solidFill>
                  <a:schemeClr val="tx1"/>
                </a:solidFill>
                <a:latin typeface="+mn-lt"/>
                <a:ea typeface="+mn-ea"/>
                <a:cs typeface="+mn-cs"/>
              </a:rPr>
              <a:t>4Instituto </a:t>
            </a:r>
            <a:r>
              <a:rPr lang="en-US" sz="1200" b="0" i="0" u="none" strike="noStrike" kern="1200" baseline="0" dirty="0" err="1" smtClean="0">
                <a:solidFill>
                  <a:schemeClr val="tx1"/>
                </a:solidFill>
                <a:latin typeface="+mn-lt"/>
                <a:ea typeface="+mn-ea"/>
                <a:cs typeface="+mn-cs"/>
              </a:rPr>
              <a:t>Argentino</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Nivología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Glaciología</a:t>
            </a:r>
            <a:r>
              <a:rPr lang="en-US" sz="1200" b="0" i="0" u="none" strike="noStrike" kern="1200" baseline="0" dirty="0" smtClean="0">
                <a:solidFill>
                  <a:schemeClr val="tx1"/>
                </a:solidFill>
                <a:latin typeface="+mn-lt"/>
                <a:ea typeface="+mn-ea"/>
                <a:cs typeface="+mn-cs"/>
              </a:rPr>
              <a:t> y </a:t>
            </a:r>
            <a:r>
              <a:rPr lang="en-US" sz="1200" b="0" i="0" u="none" strike="noStrike" kern="1200" baseline="0" dirty="0" err="1" smtClean="0">
                <a:solidFill>
                  <a:schemeClr val="tx1"/>
                </a:solidFill>
                <a:latin typeface="+mn-lt"/>
                <a:ea typeface="+mn-ea"/>
                <a:cs typeface="+mn-cs"/>
              </a:rPr>
              <a:t>Ciencias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Ambientales</a:t>
            </a:r>
            <a:r>
              <a:rPr lang="en-US" sz="1200" b="0" i="0" u="none" strike="noStrike" kern="1200" baseline="0" dirty="0" smtClean="0">
                <a:solidFill>
                  <a:schemeClr val="tx1"/>
                </a:solidFill>
                <a:latin typeface="+mn-lt"/>
                <a:ea typeface="+mn-ea"/>
                <a:cs typeface="+mn-cs"/>
              </a:rPr>
              <a:t> IANIGLA, Mendoza, Argentina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Martin </a:t>
            </a:r>
            <a:r>
              <a:rPr lang="en-US" sz="1200" b="0" i="0" u="none" strike="noStrike" kern="1200" baseline="0" dirty="0" err="1" smtClean="0">
                <a:solidFill>
                  <a:schemeClr val="tx1"/>
                </a:solidFill>
                <a:latin typeface="+mn-lt"/>
                <a:ea typeface="+mn-ea"/>
                <a:cs typeface="+mn-cs"/>
              </a:rPr>
              <a:t>Grosjean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martin.grosjean@oeschger.unibe.ch</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29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err="1" smtClean="0">
                <a:solidFill>
                  <a:schemeClr val="tx1"/>
                </a:solidFill>
                <a:latin typeface="+mn-lt"/>
                <a:ea typeface="+mn-ea"/>
                <a:cs typeface="+mn-cs"/>
              </a:rPr>
              <a:t>Adry</a:t>
            </a:r>
            <a:r>
              <a:rPr lang="en-US" sz="1200" b="0" i="0" u="none" strike="noStrike" kern="1200" baseline="0" dirty="0" smtClean="0">
                <a:solidFill>
                  <a:schemeClr val="tx1"/>
                </a:solidFill>
                <a:latin typeface="+mn-lt"/>
                <a:ea typeface="+mn-ea"/>
                <a:cs typeface="+mn-cs"/>
              </a:rPr>
              <a:t>-dead Siberian larch (</a:t>
            </a:r>
            <a:r>
              <a:rPr lang="en-US" sz="1200" b="0" i="1" u="none" strike="noStrike" kern="1200" baseline="0" dirty="0" err="1" smtClean="0">
                <a:solidFill>
                  <a:schemeClr val="tx1"/>
                </a:solidFill>
                <a:latin typeface="+mn-lt"/>
                <a:ea typeface="+mn-ea"/>
                <a:cs typeface="+mn-cs"/>
              </a:rPr>
              <a:t>Larix</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sibirica</a:t>
            </a:r>
            <a:r>
              <a:rPr lang="en-US" sz="1200" b="0" i="1"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Ledeb</a:t>
            </a:r>
            <a:r>
              <a:rPr lang="en-US" sz="1200" b="0" i="0" u="none" strike="noStrike" kern="1200" baseline="0" dirty="0" smtClean="0">
                <a:solidFill>
                  <a:schemeClr val="tx1"/>
                </a:solidFill>
                <a:latin typeface="+mn-lt"/>
                <a:ea typeface="+mn-ea"/>
                <a:cs typeface="+mn-cs"/>
              </a:rPr>
              <a:t>.) in the Russian Altai Mountains (~88°E, 50°N). The trunk, located well above the current tree line (~2,450m </a:t>
            </a:r>
            <a:r>
              <a:rPr lang="en-US" sz="1200" b="0" i="0" u="none" strike="noStrike" kern="1200" baseline="0" dirty="0" err="1" smtClean="0">
                <a:solidFill>
                  <a:schemeClr val="tx1"/>
                </a:solidFill>
                <a:latin typeface="+mn-lt"/>
                <a:ea typeface="+mn-ea"/>
                <a:cs typeface="+mn-cs"/>
              </a:rPr>
              <a:t>asl</a:t>
            </a:r>
            <a:r>
              <a:rPr lang="en-US" sz="1200" b="0" i="0" u="none" strike="noStrike" kern="1200" baseline="0" dirty="0" smtClean="0">
                <a:solidFill>
                  <a:schemeClr val="tx1"/>
                </a:solidFill>
                <a:latin typeface="+mn-lt"/>
                <a:ea typeface="+mn-ea"/>
                <a:cs typeface="+mn-cs"/>
              </a:rPr>
              <a:t>), contains several hundred rings and dates back into medieval times (</a:t>
            </a:r>
            <a:r>
              <a:rPr lang="en-US" sz="1200" b="0" i="0" u="none" strike="noStrike" kern="1200" baseline="0" dirty="0" err="1" smtClean="0">
                <a:solidFill>
                  <a:schemeClr val="tx1"/>
                </a:solidFill>
                <a:latin typeface="+mn-lt"/>
                <a:ea typeface="+mn-ea"/>
                <a:cs typeface="+mn-cs"/>
              </a:rPr>
              <a:t>Myglan</a:t>
            </a:r>
            <a:r>
              <a:rPr lang="en-US" sz="1200" b="0" i="0" u="none" strike="noStrike" kern="1200" baseline="0" dirty="0" smtClean="0">
                <a:solidFill>
                  <a:schemeClr val="tx1"/>
                </a:solidFill>
                <a:latin typeface="+mn-lt"/>
                <a:ea typeface="+mn-ea"/>
                <a:cs typeface="+mn-cs"/>
              </a:rPr>
              <a:t> et al. 2012). Such samples allow to develop an annually resolved and absolutely dated summer temperature reconstruction. The inset shows spatial field correlations of a new Altai tree-ring width record against gridded </a:t>
            </a:r>
            <a:r>
              <a:rPr lang="en-US" sz="1200" b="0" i="0" u="none" strike="noStrike" kern="1200" baseline="0" dirty="0" err="1" smtClean="0">
                <a:solidFill>
                  <a:schemeClr val="tx1"/>
                </a:solidFill>
                <a:latin typeface="+mn-lt"/>
                <a:ea typeface="+mn-ea"/>
                <a:cs typeface="+mn-cs"/>
              </a:rPr>
              <a:t>JJAtemperatures</a:t>
            </a:r>
            <a:r>
              <a:rPr lang="en-US" sz="1200" b="0" i="0" u="none" strike="noStrike" kern="1200" baseline="0" dirty="0" smtClean="0">
                <a:solidFill>
                  <a:schemeClr val="tx1"/>
                </a:solidFill>
                <a:latin typeface="+mn-lt"/>
                <a:ea typeface="+mn-ea"/>
                <a:cs typeface="+mn-cs"/>
              </a:rPr>
              <a:t> from AD 1821-2011. Partners include V.S. </a:t>
            </a:r>
            <a:r>
              <a:rPr lang="en-US" sz="1200" b="0" i="0" u="none" strike="noStrike" kern="1200" baseline="0" dirty="0" err="1" smtClean="0">
                <a:solidFill>
                  <a:schemeClr val="tx1"/>
                </a:solidFill>
                <a:latin typeface="+mn-lt"/>
                <a:ea typeface="+mn-ea"/>
                <a:cs typeface="+mn-cs"/>
              </a:rPr>
              <a:t>Myglan</a:t>
            </a:r>
            <a:r>
              <a:rPr lang="en-US" sz="1200" b="0" i="0" u="none" strike="noStrike" kern="1200" baseline="0" dirty="0" smtClean="0">
                <a:solidFill>
                  <a:schemeClr val="tx1"/>
                </a:solidFill>
                <a:latin typeface="+mn-lt"/>
                <a:ea typeface="+mn-ea"/>
                <a:cs typeface="+mn-cs"/>
              </a:rPr>
              <a:t>, D.V. </a:t>
            </a:r>
            <a:r>
              <a:rPr lang="en-US" sz="1200" b="0" i="0" u="none" strike="noStrike" kern="1200" baseline="0" dirty="0" err="1" smtClean="0">
                <a:solidFill>
                  <a:schemeClr val="tx1"/>
                </a:solidFill>
                <a:latin typeface="+mn-lt"/>
                <a:ea typeface="+mn-ea"/>
                <a:cs typeface="+mn-cs"/>
              </a:rPr>
              <a:t>Ovtchinnikov</a:t>
            </a:r>
            <a:r>
              <a:rPr lang="en-US" sz="1200" b="0" i="0" u="none" strike="noStrike" kern="1200" baseline="0" dirty="0" smtClean="0">
                <a:solidFill>
                  <a:schemeClr val="tx1"/>
                </a:solidFill>
                <a:latin typeface="+mn-lt"/>
                <a:ea typeface="+mn-ea"/>
                <a:cs typeface="+mn-cs"/>
              </a:rPr>
              <a:t> and A.V. </a:t>
            </a:r>
            <a:r>
              <a:rPr lang="en-US" sz="1200" b="0" i="0" u="none" strike="noStrike" kern="1200" baseline="0" dirty="0" err="1" smtClean="0">
                <a:solidFill>
                  <a:schemeClr val="tx1"/>
                </a:solidFill>
                <a:latin typeface="+mn-lt"/>
                <a:ea typeface="+mn-ea"/>
                <a:cs typeface="+mn-cs"/>
              </a:rPr>
              <a:t>Kirdyanov</a:t>
            </a:r>
            <a:r>
              <a:rPr lang="en-US" sz="1200" b="0" i="0" u="none" strike="noStrike" kern="1200" baseline="0" dirty="0" smtClean="0">
                <a:solidFill>
                  <a:schemeClr val="tx1"/>
                </a:solidFill>
                <a:latin typeface="+mn-lt"/>
                <a:ea typeface="+mn-ea"/>
                <a:cs typeface="+mn-cs"/>
              </a:rPr>
              <a:t> (all Krasnoyarsk, Russia). Photo: </a:t>
            </a:r>
            <a:r>
              <a:rPr lang="en-US" sz="1200" b="0" i="0" u="none" strike="noStrike" kern="1200" baseline="0" dirty="0" err="1" smtClean="0">
                <a:solidFill>
                  <a:schemeClr val="tx1"/>
                </a:solidFill>
                <a:latin typeface="+mn-lt"/>
                <a:ea typeface="+mn-ea"/>
                <a:cs typeface="+mn-cs"/>
              </a:rPr>
              <a:t>Myglan</a:t>
            </a:r>
            <a:r>
              <a:rPr lang="en-US" sz="1200" b="0" i="0" u="none" strike="noStrike" kern="1200" baseline="0" dirty="0" smtClean="0">
                <a:solidFill>
                  <a:schemeClr val="tx1"/>
                </a:solidFill>
                <a:latin typeface="+mn-lt"/>
                <a:ea typeface="+mn-ea"/>
                <a:cs typeface="+mn-cs"/>
              </a:rPr>
              <a:t> VS, Inset: </a:t>
            </a:r>
            <a:r>
              <a:rPr lang="en-US" sz="1200" b="0" i="0" u="none" strike="noStrike" kern="1200" baseline="0" dirty="0" err="1" smtClean="0">
                <a:solidFill>
                  <a:schemeClr val="tx1"/>
                </a:solidFill>
                <a:latin typeface="+mn-lt"/>
                <a:ea typeface="+mn-ea"/>
                <a:cs typeface="+mn-cs"/>
              </a:rPr>
              <a:t>Büngten</a:t>
            </a:r>
            <a:r>
              <a:rPr lang="en-US" sz="1200" b="0" i="0" u="none" strike="noStrike" kern="1200" baseline="0" dirty="0" smtClean="0">
                <a:solidFill>
                  <a:schemeClr val="tx1"/>
                </a:solidFill>
                <a:latin typeface="+mn-lt"/>
                <a:ea typeface="+mn-ea"/>
                <a:cs typeface="+mn-cs"/>
              </a:rPr>
              <a:t> U, unpublished.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Towards a spatiotemporal expansion of temperature and </a:t>
            </a:r>
            <a:r>
              <a:rPr lang="en-US" sz="1200" b="1" i="0" u="none" strike="noStrike" kern="1200" baseline="0" dirty="0" err="1" smtClean="0">
                <a:solidFill>
                  <a:schemeClr val="tx1"/>
                </a:solidFill>
                <a:latin typeface="+mn-lt"/>
                <a:ea typeface="+mn-ea"/>
                <a:cs typeface="+mn-cs"/>
              </a:rPr>
              <a:t>hydroclimatic</a:t>
            </a:r>
            <a:r>
              <a:rPr lang="en-US" sz="1200" b="1" i="0" u="none" strike="noStrike" kern="1200" baseline="0" dirty="0" smtClean="0">
                <a:solidFill>
                  <a:schemeClr val="tx1"/>
                </a:solidFill>
                <a:latin typeface="+mn-lt"/>
                <a:ea typeface="+mn-ea"/>
                <a:cs typeface="+mn-cs"/>
              </a:rPr>
              <a:t> proxy archives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Ulf Büntgen1,2, J. Luterbacher3, F. </a:t>
            </a:r>
            <a:r>
              <a:rPr lang="en-US" sz="1200" b="0" i="0" u="none" strike="noStrike" kern="1200" baseline="0" dirty="0" err="1" smtClean="0">
                <a:solidFill>
                  <a:schemeClr val="tx1"/>
                </a:solidFill>
                <a:latin typeface="+mn-lt"/>
                <a:ea typeface="+mn-ea"/>
                <a:cs typeface="+mn-cs"/>
              </a:rPr>
              <a:t>Charpentier</a:t>
            </a:r>
            <a:r>
              <a:rPr lang="en-US" sz="1200" b="0" i="0" u="none" strike="noStrike" kern="1200" baseline="0" dirty="0" smtClean="0">
                <a:solidFill>
                  <a:schemeClr val="tx1"/>
                </a:solidFill>
                <a:latin typeface="+mn-lt"/>
                <a:ea typeface="+mn-ea"/>
                <a:cs typeface="+mn-cs"/>
              </a:rPr>
              <a:t> Ljungqvist4, J. Esper5, D. Fleitmann6, M. Gagen7, F. González-Rouco8, S. Wagner9, J. Werner10, E. Zorita9 and F. Martínez-Peña11 </a:t>
            </a:r>
          </a:p>
          <a:p>
            <a:r>
              <a:rPr lang="en-US" sz="1200" b="1" i="0" u="none" strike="noStrike" kern="1200" baseline="0" dirty="0" err="1" smtClean="0">
                <a:solidFill>
                  <a:schemeClr val="tx1"/>
                </a:solidFill>
                <a:latin typeface="+mn-lt"/>
                <a:ea typeface="+mn-ea"/>
                <a:cs typeface="+mn-cs"/>
              </a:rPr>
              <a:t>Soria</a:t>
            </a:r>
            <a:r>
              <a:rPr lang="en-US" sz="1200" b="1" i="0" u="none" strike="noStrike" kern="1200" baseline="0" dirty="0" smtClean="0">
                <a:solidFill>
                  <a:schemeClr val="tx1"/>
                </a:solidFill>
                <a:latin typeface="+mn-lt"/>
                <a:ea typeface="+mn-ea"/>
                <a:cs typeface="+mn-cs"/>
              </a:rPr>
              <a:t>, Spain, 14-17 September 2014 </a:t>
            </a:r>
          </a:p>
          <a:p>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1WSL, </a:t>
            </a:r>
            <a:r>
              <a:rPr lang="en-US" sz="1200" b="0" i="0" u="none" strike="noStrike" kern="1200" baseline="0" dirty="0" err="1" smtClean="0">
                <a:solidFill>
                  <a:schemeClr val="tx1"/>
                </a:solidFill>
                <a:latin typeface="+mn-lt"/>
                <a:ea typeface="+mn-ea"/>
                <a:cs typeface="+mn-cs"/>
              </a:rPr>
              <a:t>Birmensdorf</a:t>
            </a:r>
            <a:r>
              <a:rPr lang="en-US" sz="1200" b="0" i="0" u="none" strike="noStrike" kern="1200" baseline="0" dirty="0" smtClean="0">
                <a:solidFill>
                  <a:schemeClr val="tx1"/>
                </a:solidFill>
                <a:latin typeface="+mn-lt"/>
                <a:ea typeface="+mn-ea"/>
                <a:cs typeface="+mn-cs"/>
              </a:rPr>
              <a:t> and </a:t>
            </a:r>
            <a:r>
              <a:rPr lang="en-US" sz="1200" b="0" i="0" u="none" strike="noStrike" kern="1200" baseline="0" dirty="0" err="1" smtClean="0">
                <a:solidFill>
                  <a:schemeClr val="tx1"/>
                </a:solidFill>
                <a:latin typeface="+mn-lt"/>
                <a:ea typeface="+mn-ea"/>
                <a:cs typeface="+mn-cs"/>
              </a:rPr>
              <a:t>OCCRBern</a:t>
            </a:r>
            <a:r>
              <a:rPr lang="en-US" sz="1200" b="0" i="0" u="none" strike="noStrike" kern="1200" baseline="0" dirty="0" smtClean="0">
                <a:solidFill>
                  <a:schemeClr val="tx1"/>
                </a:solidFill>
                <a:latin typeface="+mn-lt"/>
                <a:ea typeface="+mn-ea"/>
                <a:cs typeface="+mn-cs"/>
              </a:rPr>
              <a:t>, Switzerland </a:t>
            </a:r>
          </a:p>
          <a:p>
            <a:r>
              <a:rPr lang="en-US" sz="1200" b="0" i="0" u="none" strike="noStrike" kern="1200" baseline="0" dirty="0" smtClean="0">
                <a:solidFill>
                  <a:schemeClr val="tx1"/>
                </a:solidFill>
                <a:latin typeface="+mn-lt"/>
                <a:ea typeface="+mn-ea"/>
                <a:cs typeface="+mn-cs"/>
              </a:rPr>
              <a:t>2Global Change Research Centre, Brno, Czech Republic </a:t>
            </a:r>
          </a:p>
          <a:p>
            <a:r>
              <a:rPr lang="en-US" sz="1200" b="0" i="0" u="none" strike="noStrike" kern="1200" baseline="0" dirty="0" smtClean="0">
                <a:solidFill>
                  <a:schemeClr val="tx1"/>
                </a:solidFill>
                <a:latin typeface="+mn-lt"/>
                <a:ea typeface="+mn-ea"/>
                <a:cs typeface="+mn-cs"/>
              </a:rPr>
              <a:t>3Department of Geography, Justus Liebig University of Giessen, Germany </a:t>
            </a:r>
          </a:p>
          <a:p>
            <a:r>
              <a:rPr lang="en-US" sz="1200" b="0" i="0" u="none" strike="noStrike" kern="1200" baseline="0" dirty="0" smtClean="0">
                <a:solidFill>
                  <a:schemeClr val="tx1"/>
                </a:solidFill>
                <a:latin typeface="+mn-lt"/>
                <a:ea typeface="+mn-ea"/>
                <a:cs typeface="+mn-cs"/>
              </a:rPr>
              <a:t>4Bolin Centre for Climate Research, Stockholm University, Sweden </a:t>
            </a:r>
          </a:p>
          <a:p>
            <a:r>
              <a:rPr lang="en-US" sz="1200" b="0" i="0" u="none" strike="noStrike" kern="1200" baseline="0" dirty="0" smtClean="0">
                <a:solidFill>
                  <a:schemeClr val="tx1"/>
                </a:solidFill>
                <a:latin typeface="+mn-lt"/>
                <a:ea typeface="+mn-ea"/>
                <a:cs typeface="+mn-cs"/>
              </a:rPr>
              <a:t>5Department of Geography, Johannes Gutenberg University, Mainz, Germany </a:t>
            </a:r>
          </a:p>
          <a:p>
            <a:r>
              <a:rPr lang="en-US" sz="1200" b="0" i="0" u="none" strike="noStrike" kern="1200" baseline="0" dirty="0" smtClean="0">
                <a:solidFill>
                  <a:schemeClr val="tx1"/>
                </a:solidFill>
                <a:latin typeface="+mn-lt"/>
                <a:ea typeface="+mn-ea"/>
                <a:cs typeface="+mn-cs"/>
              </a:rPr>
              <a:t>6Department of Archaeology and Centre of Past Climate Change, University of Reading, UK </a:t>
            </a:r>
          </a:p>
          <a:p>
            <a:r>
              <a:rPr lang="en-US" sz="1200" b="0" i="0" u="none" strike="noStrike" kern="1200" baseline="0" dirty="0" smtClean="0">
                <a:solidFill>
                  <a:schemeClr val="tx1"/>
                </a:solidFill>
                <a:latin typeface="+mn-lt"/>
                <a:ea typeface="+mn-ea"/>
                <a:cs typeface="+mn-cs"/>
              </a:rPr>
              <a:t>7Department of Geography, University of Swansea, UK </a:t>
            </a:r>
          </a:p>
          <a:p>
            <a:r>
              <a:rPr lang="en-US" sz="1200" b="0" i="0" u="none" strike="noStrike" kern="1200" baseline="0" dirty="0" smtClean="0">
                <a:solidFill>
                  <a:schemeClr val="tx1"/>
                </a:solidFill>
                <a:latin typeface="+mn-lt"/>
                <a:ea typeface="+mn-ea"/>
                <a:cs typeface="+mn-cs"/>
              </a:rPr>
              <a:t>8Institute of Geoscience, Faculty of Physics, University </a:t>
            </a:r>
            <a:r>
              <a:rPr lang="en-US" sz="1200" b="0" i="0" u="none" strike="noStrike" kern="1200" baseline="0" dirty="0" err="1" smtClean="0">
                <a:solidFill>
                  <a:schemeClr val="tx1"/>
                </a:solidFill>
                <a:latin typeface="+mn-lt"/>
                <a:ea typeface="+mn-ea"/>
                <a:cs typeface="+mn-cs"/>
              </a:rPr>
              <a:t>Complutense</a:t>
            </a:r>
            <a:r>
              <a:rPr lang="en-US" sz="1200" b="0" i="0" u="none" strike="noStrike" kern="1200" baseline="0" dirty="0" smtClean="0">
                <a:solidFill>
                  <a:schemeClr val="tx1"/>
                </a:solidFill>
                <a:latin typeface="+mn-lt"/>
                <a:ea typeface="+mn-ea"/>
                <a:cs typeface="+mn-cs"/>
              </a:rPr>
              <a:t> Madrid, Spain </a:t>
            </a:r>
          </a:p>
          <a:p>
            <a:r>
              <a:rPr lang="en-US" sz="1200" b="0" i="0" u="none" strike="noStrike" kern="1200" baseline="0" dirty="0" smtClean="0">
                <a:solidFill>
                  <a:schemeClr val="tx1"/>
                </a:solidFill>
                <a:latin typeface="+mn-lt"/>
                <a:ea typeface="+mn-ea"/>
                <a:cs typeface="+mn-cs"/>
              </a:rPr>
              <a:t>9Institute for Coastal Research, Helmholtz Centrum, </a:t>
            </a:r>
            <a:r>
              <a:rPr lang="en-US" sz="1200" b="0" i="0" u="none" strike="noStrike" kern="1200" baseline="0" dirty="0" err="1" smtClean="0">
                <a:solidFill>
                  <a:schemeClr val="tx1"/>
                </a:solidFill>
                <a:latin typeface="+mn-lt"/>
                <a:ea typeface="+mn-ea"/>
                <a:cs typeface="+mn-cs"/>
              </a:rPr>
              <a:t>Geesthacht</a:t>
            </a:r>
            <a:r>
              <a:rPr lang="en-US" sz="1200" b="0" i="0" u="none" strike="noStrike" kern="1200" baseline="0" dirty="0" smtClean="0">
                <a:solidFill>
                  <a:schemeClr val="tx1"/>
                </a:solidFill>
                <a:latin typeface="+mn-lt"/>
                <a:ea typeface="+mn-ea"/>
                <a:cs typeface="+mn-cs"/>
              </a:rPr>
              <a:t>, Germany </a:t>
            </a:r>
          </a:p>
          <a:p>
            <a:r>
              <a:rPr lang="en-US" sz="1200" b="0" i="0" u="none" strike="noStrike" kern="1200" baseline="0" dirty="0" smtClean="0">
                <a:solidFill>
                  <a:schemeClr val="tx1"/>
                </a:solidFill>
                <a:latin typeface="+mn-lt"/>
                <a:ea typeface="+mn-ea"/>
                <a:cs typeface="+mn-cs"/>
              </a:rPr>
              <a:t>10Department of Earth Science, University of Bergen, Norway </a:t>
            </a:r>
          </a:p>
          <a:p>
            <a:r>
              <a:rPr lang="en-US" sz="1200" b="0" i="0" u="none" strike="noStrike" kern="1200" baseline="0" dirty="0" smtClean="0">
                <a:solidFill>
                  <a:schemeClr val="tx1"/>
                </a:solidFill>
                <a:latin typeface="+mn-lt"/>
                <a:ea typeface="+mn-ea"/>
                <a:cs typeface="+mn-cs"/>
              </a:rPr>
              <a:t>11Research Unit of Forestry Mycology and </a:t>
            </a:r>
            <a:r>
              <a:rPr lang="en-US" sz="1200" b="0" i="0" u="none" strike="noStrike" kern="1200" baseline="0" dirty="0" err="1" smtClean="0">
                <a:solidFill>
                  <a:schemeClr val="tx1"/>
                </a:solidFill>
                <a:latin typeface="+mn-lt"/>
                <a:ea typeface="+mn-ea"/>
                <a:cs typeface="+mn-cs"/>
              </a:rPr>
              <a:t>Trufficulture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Cesefor</a:t>
            </a:r>
            <a:r>
              <a:rPr lang="en-US" sz="1200" b="0" i="0" u="none" strike="noStrike" kern="1200" baseline="0" dirty="0" smtClean="0">
                <a:solidFill>
                  <a:schemeClr val="tx1"/>
                </a:solidFill>
                <a:latin typeface="+mn-lt"/>
                <a:ea typeface="+mn-ea"/>
                <a:cs typeface="+mn-cs"/>
              </a:rPr>
              <a:t> Foundation, </a:t>
            </a:r>
            <a:r>
              <a:rPr lang="en-US" sz="1200" b="0" i="0" u="none" strike="noStrike" kern="1200" baseline="0" dirty="0" err="1" smtClean="0">
                <a:solidFill>
                  <a:schemeClr val="tx1"/>
                </a:solidFill>
                <a:latin typeface="+mn-lt"/>
                <a:ea typeface="+mn-ea"/>
                <a:cs typeface="+mn-cs"/>
              </a:rPr>
              <a:t>Soria</a:t>
            </a:r>
            <a:r>
              <a:rPr lang="en-US" sz="1200" b="0" i="0" u="none" strike="noStrike" kern="1200" baseline="0" dirty="0" smtClean="0">
                <a:solidFill>
                  <a:schemeClr val="tx1"/>
                </a:solidFill>
                <a:latin typeface="+mn-lt"/>
                <a:ea typeface="+mn-ea"/>
                <a:cs typeface="+mn-cs"/>
              </a:rPr>
              <a:t>, Spain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Ulf </a:t>
            </a:r>
            <a:r>
              <a:rPr lang="en-US" sz="1200" b="0" i="0" u="none" strike="noStrike" kern="1200" baseline="0" dirty="0" err="1" smtClean="0">
                <a:solidFill>
                  <a:schemeClr val="tx1"/>
                </a:solidFill>
                <a:latin typeface="+mn-lt"/>
                <a:ea typeface="+mn-ea"/>
                <a:cs typeface="+mn-cs"/>
              </a:rPr>
              <a:t>Büntgen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buentgen@wsl.ch</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30</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Modern Northern Hemisphere Sea surface salinity and location of the studied paleoclimatic records. Salinity data are from Ocean Data View (http://</a:t>
            </a:r>
            <a:r>
              <a:rPr lang="en-US" sz="1200" b="0" i="0" u="none" strike="noStrike" kern="1200" baseline="0" dirty="0" err="1" smtClean="0">
                <a:solidFill>
                  <a:schemeClr val="tx1"/>
                </a:solidFill>
                <a:latin typeface="+mn-lt"/>
                <a:ea typeface="+mn-ea"/>
                <a:cs typeface="+mn-cs"/>
              </a:rPr>
              <a:t>odv.awi.de</a:t>
            </a:r>
            <a:r>
              <a:rPr lang="en-US" sz="1200" b="0" i="0" u="none" strike="noStrike" kern="1200" baseline="0" dirty="0" smtClean="0">
                <a:solidFill>
                  <a:schemeClr val="tx1"/>
                </a:solidFill>
                <a:latin typeface="+mn-lt"/>
                <a:ea typeface="+mn-ea"/>
                <a:cs typeface="+mn-cs"/>
              </a:rPr>
              <a:t>/en/data/ocean/world_ocean_atlas_2005/).</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Widespread </a:t>
            </a:r>
            <a:r>
              <a:rPr lang="en-US" sz="1200" b="1" i="0" u="none" strike="noStrike" kern="1200" baseline="0" dirty="0" err="1" smtClean="0">
                <a:solidFill>
                  <a:schemeClr val="tx1"/>
                </a:solidFill>
                <a:latin typeface="+mn-lt"/>
                <a:ea typeface="+mn-ea"/>
                <a:cs typeface="+mn-cs"/>
              </a:rPr>
              <a:t>salinification</a:t>
            </a:r>
            <a:r>
              <a:rPr lang="en-US" sz="1200" b="1" i="0" u="none" strike="noStrike" kern="1200" baseline="0" dirty="0" smtClean="0">
                <a:solidFill>
                  <a:schemeClr val="tx1"/>
                </a:solidFill>
                <a:latin typeface="+mn-lt"/>
                <a:ea typeface="+mn-ea"/>
                <a:cs typeface="+mn-cs"/>
              </a:rPr>
              <a:t> of the North Pacific Ocean during the last glacial termination </a:t>
            </a:r>
          </a:p>
          <a:p>
            <a:r>
              <a:rPr lang="en-US" sz="1200" b="0" i="0" u="none" strike="noStrike" kern="1200" baseline="0" dirty="0" smtClean="0">
                <a:solidFill>
                  <a:schemeClr val="tx1"/>
                </a:solidFill>
                <a:latin typeface="+mn-lt"/>
                <a:ea typeface="+mn-ea"/>
                <a:cs typeface="+mn-cs"/>
              </a:rPr>
              <a:t>Laura Rodríguez-Sanz1 and P. Graham Mortyn2,3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1Research School of Earth Science, The Australian National University, Canberra, Australia </a:t>
            </a:r>
          </a:p>
          <a:p>
            <a:r>
              <a:rPr lang="en-US" sz="1200" b="0" i="0" u="none" strike="noStrike" kern="1200" baseline="0" dirty="0" smtClean="0">
                <a:solidFill>
                  <a:schemeClr val="tx1"/>
                </a:solidFill>
                <a:latin typeface="+mn-lt"/>
                <a:ea typeface="+mn-ea"/>
                <a:cs typeface="+mn-cs"/>
              </a:rPr>
              <a:t>2Institute of Environmental Science and Technology,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Spain </a:t>
            </a:r>
          </a:p>
          <a:p>
            <a:r>
              <a:rPr lang="en-US" sz="1200" b="0" i="0" u="none" strike="noStrike" kern="1200" baseline="0" dirty="0" smtClean="0">
                <a:solidFill>
                  <a:schemeClr val="tx1"/>
                </a:solidFill>
                <a:latin typeface="+mn-lt"/>
                <a:ea typeface="+mn-ea"/>
                <a:cs typeface="+mn-cs"/>
              </a:rPr>
              <a:t>3Department of Geography,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Spain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Laura Rodríguez </a:t>
            </a:r>
            <a:r>
              <a:rPr lang="en-US" sz="1200" b="0" i="0" u="none" strike="noStrike" kern="1200" baseline="0" dirty="0" err="1" smtClean="0">
                <a:solidFill>
                  <a:schemeClr val="tx1"/>
                </a:solidFill>
                <a:latin typeface="+mn-lt"/>
                <a:ea typeface="+mn-ea"/>
                <a:cs typeface="+mn-cs"/>
              </a:rPr>
              <a:t>Sanz</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laura.rodriguez@anu.edu.au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Screenshot from the Varve Image Portal documenting the current global coverage of varve images.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The online Varve Image Portal: Anew tool for studying annually laminated sediments </a:t>
            </a:r>
          </a:p>
          <a:p>
            <a:r>
              <a:rPr lang="en-US" sz="1200" b="0" i="0" u="none" strike="noStrike" kern="1200" baseline="0" dirty="0" smtClean="0">
                <a:solidFill>
                  <a:schemeClr val="tx1"/>
                </a:solidFill>
                <a:latin typeface="+mn-lt"/>
                <a:ea typeface="+mn-ea"/>
                <a:cs typeface="+mn-cs"/>
              </a:rPr>
              <a:t>Bernd Zolitschka1, P. Francus2,3, A.E.K. Ojala4, A. Schimmelmann5 and C. Telepski6 </a:t>
            </a:r>
          </a:p>
          <a:p>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1Institute of Geography, University of Bremen, Germany </a:t>
            </a:r>
          </a:p>
          <a:p>
            <a:r>
              <a:rPr lang="en-US" sz="1200" b="0" i="0" u="none" strike="noStrike" kern="1200" baseline="0" dirty="0" smtClean="0">
                <a:solidFill>
                  <a:schemeClr val="tx1"/>
                </a:solidFill>
                <a:latin typeface="+mn-lt"/>
                <a:ea typeface="+mn-ea"/>
                <a:cs typeface="+mn-cs"/>
              </a:rPr>
              <a:t>2Institut National de la </a:t>
            </a:r>
            <a:r>
              <a:rPr lang="en-US" sz="1200" b="0" i="0" u="none" strike="noStrike" kern="1200" baseline="0" dirty="0" err="1" smtClean="0">
                <a:solidFill>
                  <a:schemeClr val="tx1"/>
                </a:solidFill>
                <a:latin typeface="+mn-lt"/>
                <a:ea typeface="+mn-ea"/>
                <a:cs typeface="+mn-cs"/>
              </a:rPr>
              <a:t>Recherche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Scientifique</a:t>
            </a:r>
            <a:r>
              <a:rPr lang="en-US" sz="1200" b="0" i="0" u="none" strike="noStrike" kern="1200" baseline="0" dirty="0" smtClean="0">
                <a:solidFill>
                  <a:schemeClr val="tx1"/>
                </a:solidFill>
                <a:latin typeface="+mn-lt"/>
                <a:ea typeface="+mn-ea"/>
                <a:cs typeface="+mn-cs"/>
              </a:rPr>
              <a:t>, Québec, Canada </a:t>
            </a:r>
          </a:p>
          <a:p>
            <a:r>
              <a:rPr lang="en-US" sz="1200" b="0" i="0" u="none" strike="noStrike" kern="1200" baseline="0" dirty="0" smtClean="0">
                <a:solidFill>
                  <a:schemeClr val="tx1"/>
                </a:solidFill>
                <a:latin typeface="+mn-lt"/>
                <a:ea typeface="+mn-ea"/>
                <a:cs typeface="+mn-cs"/>
              </a:rPr>
              <a:t>3GEOTOP-UQAM-McGill, Montréal, Canada </a:t>
            </a:r>
          </a:p>
          <a:p>
            <a:r>
              <a:rPr lang="en-US" sz="1200" b="0" i="0" u="none" strike="noStrike" kern="1200" baseline="0" dirty="0" smtClean="0">
                <a:solidFill>
                  <a:schemeClr val="tx1"/>
                </a:solidFill>
                <a:latin typeface="+mn-lt"/>
                <a:ea typeface="+mn-ea"/>
                <a:cs typeface="+mn-cs"/>
              </a:rPr>
              <a:t>4Geological Survey of Finland, Espoo, Finland </a:t>
            </a:r>
          </a:p>
          <a:p>
            <a:r>
              <a:rPr lang="en-US" sz="1200" b="0" i="0" u="none" strike="noStrike" kern="1200" baseline="0" dirty="0" smtClean="0">
                <a:solidFill>
                  <a:schemeClr val="tx1"/>
                </a:solidFill>
                <a:latin typeface="+mn-lt"/>
                <a:ea typeface="+mn-ea"/>
                <a:cs typeface="+mn-cs"/>
              </a:rPr>
              <a:t>5Department of Geological Sciences, Indiana University, Bloomington, USA</a:t>
            </a:r>
          </a:p>
          <a:p>
            <a:r>
              <a:rPr lang="en-US" sz="1200" b="0" i="0" u="none" strike="noStrike" kern="1200" baseline="0" dirty="0" smtClean="0">
                <a:solidFill>
                  <a:schemeClr val="tx1"/>
                </a:solidFill>
                <a:latin typeface="+mn-lt"/>
                <a:ea typeface="+mn-ea"/>
                <a:cs typeface="+mn-cs"/>
              </a:rPr>
              <a:t>6PAGES International Project Office, Bern, Switzerland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Bernd </a:t>
            </a:r>
            <a:r>
              <a:rPr lang="en-US" sz="1200" b="0" i="0" u="none" strike="noStrike" kern="1200" baseline="0" dirty="0" err="1" smtClean="0">
                <a:solidFill>
                  <a:schemeClr val="tx1"/>
                </a:solidFill>
                <a:latin typeface="+mn-lt"/>
                <a:ea typeface="+mn-ea"/>
                <a:cs typeface="+mn-cs"/>
              </a:rPr>
              <a:t>Zolitschka</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zoli@uni-bremen.de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31</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err="1" smtClean="0">
                <a:solidFill>
                  <a:schemeClr val="tx1"/>
                </a:solidFill>
                <a:latin typeface="+mn-lt"/>
                <a:ea typeface="+mn-ea"/>
                <a:cs typeface="+mn-cs"/>
              </a:rPr>
              <a:t>Taihu</a:t>
            </a:r>
            <a:r>
              <a:rPr lang="en-US" sz="1200" b="0" i="0" u="none" strike="noStrike" kern="1200" baseline="0" dirty="0" smtClean="0">
                <a:solidFill>
                  <a:schemeClr val="tx1"/>
                </a:solidFill>
                <a:latin typeface="+mn-lt"/>
                <a:ea typeface="+mn-ea"/>
                <a:cs typeface="+mn-cs"/>
              </a:rPr>
              <a:t> Lake, on the southern part of the Yangtze River delta, is the third largest freshwater lake in China. </a:t>
            </a:r>
            <a:r>
              <a:rPr lang="en-US" sz="1200" b="0" i="0" u="none" strike="noStrike" kern="1200" baseline="0" dirty="0" err="1" smtClean="0">
                <a:solidFill>
                  <a:schemeClr val="tx1"/>
                </a:solidFill>
                <a:latin typeface="+mn-lt"/>
                <a:ea typeface="+mn-ea"/>
                <a:cs typeface="+mn-cs"/>
              </a:rPr>
              <a:t>Taihu</a:t>
            </a:r>
            <a:r>
              <a:rPr lang="en-US" sz="1200" b="0" i="0" u="none" strike="noStrike" kern="1200" baseline="0" dirty="0" smtClean="0">
                <a:solidFill>
                  <a:schemeClr val="tx1"/>
                </a:solidFill>
                <a:latin typeface="+mn-lt"/>
                <a:ea typeface="+mn-ea"/>
                <a:cs typeface="+mn-cs"/>
              </a:rPr>
              <a:t> became eutrophic following intensive development from the 1980s and has been covered by an extensive </a:t>
            </a:r>
            <a:r>
              <a:rPr lang="en-US" sz="1200" b="0" i="1" u="none" strike="noStrike" kern="1200" baseline="0" dirty="0" err="1" smtClean="0">
                <a:solidFill>
                  <a:schemeClr val="tx1"/>
                </a:solidFill>
                <a:latin typeface="+mn-lt"/>
                <a:ea typeface="+mn-ea"/>
                <a:cs typeface="+mn-cs"/>
              </a:rPr>
              <a:t>Microcystis</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bloom since the late 1990s. Understanding the nature of aquatic transitions provides insights for the challenge of wetland restoration.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Aquatic Transitions Working Group </a:t>
            </a:r>
          </a:p>
          <a:p>
            <a:r>
              <a:rPr lang="en-US" sz="1200" b="0" i="0" u="none" strike="noStrike" kern="1200" baseline="0" dirty="0" smtClean="0">
                <a:solidFill>
                  <a:schemeClr val="tx1"/>
                </a:solidFill>
                <a:latin typeface="+mn-lt"/>
                <a:ea typeface="+mn-ea"/>
                <a:cs typeface="+mn-cs"/>
              </a:rPr>
              <a:t>Peter Gell1, J.A. Dearing2, S. Juggins3, M.-E. Perga4, J. Saros5 and C. Sayer6 </a:t>
            </a:r>
            <a:endParaRPr lang="en-US" sz="1200" b="1"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1Water Research Network, Federation University Australia, </a:t>
            </a:r>
            <a:r>
              <a:rPr lang="en-US" sz="1200" b="0" i="0" u="none" strike="noStrike" kern="1200" baseline="0" dirty="0" err="1" smtClean="0">
                <a:solidFill>
                  <a:schemeClr val="tx1"/>
                </a:solidFill>
                <a:latin typeface="+mn-lt"/>
                <a:ea typeface="+mn-ea"/>
                <a:cs typeface="+mn-cs"/>
              </a:rPr>
              <a:t>Ballarat</a:t>
            </a:r>
            <a:r>
              <a:rPr lang="en-US" sz="1200" b="0" i="0" u="none" strike="noStrike" kern="1200" baseline="0" dirty="0" smtClean="0">
                <a:solidFill>
                  <a:schemeClr val="tx1"/>
                </a:solidFill>
                <a:latin typeface="+mn-lt"/>
                <a:ea typeface="+mn-ea"/>
                <a:cs typeface="+mn-cs"/>
              </a:rPr>
              <a:t>, Australia </a:t>
            </a:r>
          </a:p>
          <a:p>
            <a:r>
              <a:rPr lang="en-US" sz="1200" b="0" i="0" u="none" strike="noStrike" kern="1200" baseline="0" dirty="0" smtClean="0">
                <a:solidFill>
                  <a:schemeClr val="tx1"/>
                </a:solidFill>
                <a:latin typeface="+mn-lt"/>
                <a:ea typeface="+mn-ea"/>
                <a:cs typeface="+mn-cs"/>
              </a:rPr>
              <a:t>2Geography and Environment, Southampton University, UK </a:t>
            </a:r>
          </a:p>
          <a:p>
            <a:r>
              <a:rPr lang="en-US" sz="1200" b="0" i="0" u="none" strike="noStrike" kern="1200" baseline="0" dirty="0" smtClean="0">
                <a:solidFill>
                  <a:schemeClr val="tx1"/>
                </a:solidFill>
                <a:latin typeface="+mn-lt"/>
                <a:ea typeface="+mn-ea"/>
                <a:cs typeface="+mn-cs"/>
              </a:rPr>
              <a:t>3Geography, Newcastle University, UK </a:t>
            </a:r>
          </a:p>
          <a:p>
            <a:r>
              <a:rPr lang="en-US" sz="1200" b="0" i="0" u="none" strike="noStrike" kern="1200" baseline="0" dirty="0" smtClean="0">
                <a:solidFill>
                  <a:schemeClr val="tx1"/>
                </a:solidFill>
                <a:latin typeface="+mn-lt"/>
                <a:ea typeface="+mn-ea"/>
                <a:cs typeface="+mn-cs"/>
              </a:rPr>
              <a:t>4Institute national de la </a:t>
            </a:r>
            <a:r>
              <a:rPr lang="en-US" sz="1200" b="0" i="0" u="none" strike="noStrike" kern="1200" baseline="0" dirty="0" err="1" smtClean="0">
                <a:solidFill>
                  <a:schemeClr val="tx1"/>
                </a:solidFill>
                <a:latin typeface="+mn-lt"/>
                <a:ea typeface="+mn-ea"/>
                <a:cs typeface="+mn-cs"/>
              </a:rPr>
              <a:t>recherche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agronomique</a:t>
            </a:r>
            <a:r>
              <a:rPr lang="en-US" sz="1200" b="0" i="0" u="none" strike="noStrike" kern="1200" baseline="0" dirty="0" smtClean="0">
                <a:solidFill>
                  <a:schemeClr val="tx1"/>
                </a:solidFill>
                <a:latin typeface="+mn-lt"/>
                <a:ea typeface="+mn-ea"/>
                <a:cs typeface="+mn-cs"/>
              </a:rPr>
              <a:t>, Paris, France </a:t>
            </a:r>
          </a:p>
          <a:p>
            <a:r>
              <a:rPr lang="en-US" sz="1200" b="0" i="0" u="none" strike="noStrike" kern="1200" baseline="0" dirty="0" smtClean="0">
                <a:solidFill>
                  <a:schemeClr val="tx1"/>
                </a:solidFill>
                <a:latin typeface="+mn-lt"/>
                <a:ea typeface="+mn-ea"/>
                <a:cs typeface="+mn-cs"/>
              </a:rPr>
              <a:t>5Climate Change Institute, University of Maine, USA</a:t>
            </a:r>
          </a:p>
          <a:p>
            <a:r>
              <a:rPr lang="en-US" sz="1200" b="0" i="0" u="none" strike="noStrike" kern="1200" baseline="0" dirty="0" smtClean="0">
                <a:solidFill>
                  <a:schemeClr val="tx1"/>
                </a:solidFill>
                <a:latin typeface="+mn-lt"/>
                <a:ea typeface="+mn-ea"/>
                <a:cs typeface="+mn-cs"/>
              </a:rPr>
              <a:t>6Environmental Change Research Centre, University College London,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Peter </a:t>
            </a:r>
            <a:r>
              <a:rPr lang="en-US" sz="1200" b="0" i="0" u="none" strike="noStrike" kern="1200" baseline="0" dirty="0" err="1" smtClean="0">
                <a:solidFill>
                  <a:schemeClr val="tx1"/>
                </a:solidFill>
                <a:latin typeface="+mn-lt"/>
                <a:ea typeface="+mn-ea"/>
                <a:cs typeface="+mn-cs"/>
              </a:rPr>
              <a:t>Gell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p.gell@federation.edu.au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32</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Smallholder rain-fed agriculture in the Ethiopian Highlands, </a:t>
            </a:r>
            <a:r>
              <a:rPr lang="en-US" sz="1200" b="0" i="0" u="none" strike="noStrike" kern="1200" baseline="0" dirty="0" err="1" smtClean="0">
                <a:solidFill>
                  <a:schemeClr val="tx1"/>
                </a:solidFill>
                <a:latin typeface="+mn-lt"/>
                <a:ea typeface="+mn-ea"/>
                <a:cs typeface="+mn-cs"/>
              </a:rPr>
              <a:t>Amhara</a:t>
            </a:r>
            <a:r>
              <a:rPr lang="en-US" sz="1200" b="0" i="0" u="none" strike="noStrike" kern="1200" baseline="0" dirty="0" smtClean="0">
                <a:solidFill>
                  <a:schemeClr val="tx1"/>
                </a:solidFill>
                <a:latin typeface="+mn-lt"/>
                <a:ea typeface="+mn-ea"/>
                <a:cs typeface="+mn-cs"/>
              </a:rPr>
              <a:t> Region, Ethiopia. Photo by </a:t>
            </a:r>
            <a:r>
              <a:rPr lang="en-US" sz="1200" b="0" i="0" u="none" strike="noStrike" kern="1200" baseline="0" dirty="0" err="1" smtClean="0">
                <a:solidFill>
                  <a:schemeClr val="tx1"/>
                </a:solidFill>
                <a:latin typeface="+mn-lt"/>
                <a:ea typeface="+mn-ea"/>
                <a:cs typeface="+mn-cs"/>
              </a:rPr>
              <a:t>Veerle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Vanacker</a:t>
            </a:r>
            <a:r>
              <a:rPr lang="en-US" sz="1200" b="0" i="0" u="none" strike="noStrike"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Global Soil and Sediment transfers in the Anthropocene </a:t>
            </a:r>
          </a:p>
          <a:p>
            <a:r>
              <a:rPr lang="en-US" sz="1200" b="0" i="0" u="none" strike="noStrike" kern="1200" baseline="0" dirty="0" smtClean="0">
                <a:solidFill>
                  <a:schemeClr val="tx1"/>
                </a:solidFill>
                <a:latin typeface="+mn-lt"/>
                <a:ea typeface="+mn-ea"/>
                <a:cs typeface="+mn-cs"/>
              </a:rPr>
              <a:t>Thomas Hoffmann1, D. Penny2, G. Stinchcomb3, V. Vanacker4 and X.X. Lu5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Geography, University of Bonn, Germany </a:t>
            </a:r>
          </a:p>
          <a:p>
            <a:r>
              <a:rPr lang="en-US" sz="1200" b="0" i="0" u="none" strike="noStrike" kern="1200" baseline="0" dirty="0" smtClean="0">
                <a:solidFill>
                  <a:schemeClr val="tx1"/>
                </a:solidFill>
                <a:latin typeface="+mn-lt"/>
                <a:ea typeface="+mn-ea"/>
                <a:cs typeface="+mn-cs"/>
              </a:rPr>
              <a:t>2School of Geosciences, University of Sydney, Australia </a:t>
            </a:r>
          </a:p>
          <a:p>
            <a:r>
              <a:rPr lang="en-US" sz="1200" b="0" i="0" u="none" strike="noStrike" kern="1200" baseline="0" dirty="0" smtClean="0">
                <a:solidFill>
                  <a:schemeClr val="tx1"/>
                </a:solidFill>
                <a:latin typeface="+mn-lt"/>
                <a:ea typeface="+mn-ea"/>
                <a:cs typeface="+mn-cs"/>
              </a:rPr>
              <a:t>3Watershed Studies Institute, Murray State University, USA</a:t>
            </a:r>
          </a:p>
          <a:p>
            <a:r>
              <a:rPr lang="en-US" sz="1200" b="0" i="0" u="none" strike="noStrike" kern="1200" baseline="0" dirty="0" smtClean="0">
                <a:solidFill>
                  <a:schemeClr val="tx1"/>
                </a:solidFill>
                <a:latin typeface="+mn-lt"/>
                <a:ea typeface="+mn-ea"/>
                <a:cs typeface="+mn-cs"/>
              </a:rPr>
              <a:t>4Department of Geography, Louvain, Belgium </a:t>
            </a:r>
          </a:p>
          <a:p>
            <a:r>
              <a:rPr lang="en-US" sz="1200" b="0" i="0" u="none" strike="noStrike" kern="1200" baseline="0" dirty="0" smtClean="0">
                <a:solidFill>
                  <a:schemeClr val="tx1"/>
                </a:solidFill>
                <a:latin typeface="+mn-lt"/>
                <a:ea typeface="+mn-ea"/>
                <a:cs typeface="+mn-cs"/>
              </a:rPr>
              <a:t>5Department of Geography, National University of Singapore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Thomas Hoffmann: </a:t>
            </a:r>
            <a:r>
              <a:rPr lang="en-US" sz="1200" b="0" i="0" u="none" strike="noStrike" kern="1200" baseline="0" dirty="0" err="1" smtClean="0">
                <a:solidFill>
                  <a:schemeClr val="tx1"/>
                </a:solidFill>
                <a:latin typeface="+mn-lt"/>
                <a:ea typeface="+mn-ea"/>
                <a:cs typeface="+mn-cs"/>
              </a:rPr>
              <a:t>thomas.hoffmann@uni-bonn.de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33</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Grid-based REVEALS estimates for the plant functional type (PFT) grassland (GL) for three Holocene time-windows. The scale is percentage cover, with the different colors indicating different percentage intervals: &gt;0–10% in 2% intervals, 10–20% in a 10% interval, and 20–100% in 20% intervals. The category 0 (grey) corresponds to the grid cells with pollen records but no pollen data for the actual PFT and, therefore, no REVEALS estimates. The category &gt;0–2 corresponds to REVEALS estimates different from zero (can be less than 1%) up to 2%. The uncertainties of PFT REVEALS estimates are shown by circles of various sizes in each grid cell with an estimate. The circles represent the coefficient of variation (CV; the standard error divided by the REVEALS estimate). When SE ≥ REVEALS estimate, the circle fills the entire grid cell and the REVEALS estimate is considered unreliable. This occurs mainly where REVEALS estimates are low. GL (all most common herbs): </a:t>
            </a:r>
            <a:r>
              <a:rPr lang="en-US" sz="1200" b="0" i="1" u="none" strike="noStrike" kern="1200" baseline="0" dirty="0" smtClean="0">
                <a:solidFill>
                  <a:schemeClr val="tx1"/>
                </a:solidFill>
                <a:latin typeface="+mn-lt"/>
                <a:ea typeface="+mn-ea"/>
                <a:cs typeface="+mn-cs"/>
              </a:rPr>
              <a:t>Artemisia </a:t>
            </a:r>
            <a:r>
              <a:rPr lang="en-US" sz="1200" b="0" i="0" u="none" strike="noStrike" kern="1200" baseline="0" dirty="0" smtClean="0">
                <a:solidFill>
                  <a:schemeClr val="tx1"/>
                </a:solidFill>
                <a:latin typeface="+mn-lt"/>
                <a:ea typeface="+mn-ea"/>
                <a:cs typeface="+mn-cs"/>
              </a:rPr>
              <a:t>species, </a:t>
            </a:r>
            <a:r>
              <a:rPr lang="en-US" sz="1200" b="0" i="0" u="none" strike="noStrike" kern="1200" baseline="0" dirty="0" err="1" smtClean="0">
                <a:solidFill>
                  <a:schemeClr val="tx1"/>
                </a:solidFill>
                <a:latin typeface="+mn-lt"/>
                <a:ea typeface="+mn-ea"/>
                <a:cs typeface="+mn-cs"/>
              </a:rPr>
              <a:t>Cyperaceae</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Filipendula</a:t>
            </a:r>
            <a:r>
              <a:rPr lang="en-US" sz="1200" b="0" i="1"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species, </a:t>
            </a:r>
            <a:r>
              <a:rPr lang="en-US" sz="1200" b="0" i="0" u="none" strike="noStrike" kern="1200" baseline="0" dirty="0" err="1" smtClean="0">
                <a:solidFill>
                  <a:schemeClr val="tx1"/>
                </a:solidFill>
                <a:latin typeface="+mn-lt"/>
                <a:ea typeface="+mn-ea"/>
                <a:cs typeface="+mn-cs"/>
              </a:rPr>
              <a:t>Poaceae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Gramineae</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Plantago</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lanceolata</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Plantago</a:t>
            </a:r>
            <a:r>
              <a:rPr lang="en-US" sz="1200" b="0" i="1" u="none" strike="noStrike" kern="1200" baseline="0" dirty="0" smtClean="0">
                <a:solidFill>
                  <a:schemeClr val="tx1"/>
                </a:solidFill>
                <a:latin typeface="+mn-lt"/>
                <a:ea typeface="+mn-ea"/>
                <a:cs typeface="+mn-cs"/>
              </a:rPr>
              <a:t> media</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Plantago</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montana</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Rumex</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acetosa</a:t>
            </a:r>
            <a:r>
              <a:rPr lang="en-US" sz="1200" b="0" i="0" u="none" strike="noStrike" kern="1200" baseline="0" dirty="0" smtClean="0">
                <a:solidFill>
                  <a:schemeClr val="tx1"/>
                </a:solidFill>
                <a:latin typeface="+mn-lt"/>
                <a:ea typeface="+mn-ea"/>
                <a:cs typeface="+mn-cs"/>
              </a:rPr>
              <a:t>-type (several species). Modified from </a:t>
            </a:r>
            <a:r>
              <a:rPr lang="en-US" sz="1200" b="0" i="0" u="none" strike="noStrike" kern="1200" baseline="0" dirty="0" err="1" smtClean="0">
                <a:solidFill>
                  <a:schemeClr val="tx1"/>
                </a:solidFill>
                <a:latin typeface="+mn-lt"/>
                <a:ea typeface="+mn-ea"/>
                <a:cs typeface="+mn-cs"/>
              </a:rPr>
              <a:t>Trondman</a:t>
            </a:r>
            <a:r>
              <a:rPr lang="en-US" sz="1200" b="0" i="0" u="none" strike="noStrike" kern="1200" baseline="0" dirty="0" smtClean="0">
                <a:solidFill>
                  <a:schemeClr val="tx1"/>
                </a:solidFill>
                <a:latin typeface="+mn-lt"/>
                <a:ea typeface="+mn-ea"/>
                <a:cs typeface="+mn-cs"/>
              </a:rPr>
              <a:t> et al. (in press).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LandCover6k: Global anthropogenic land-cover change and its role in past climate </a:t>
            </a:r>
          </a:p>
          <a:p>
            <a:r>
              <a:rPr lang="en-US" sz="1200" b="0" i="0" u="none" strike="noStrike" kern="1200" baseline="0" dirty="0" smtClean="0">
                <a:solidFill>
                  <a:schemeClr val="tx1"/>
                </a:solidFill>
                <a:latin typeface="+mn-lt"/>
                <a:ea typeface="+mn-ea"/>
                <a:cs typeface="+mn-cs"/>
              </a:rPr>
              <a:t>Marie-José Gaillard1 and LandCover6k Interim Steering Group members2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Biology and Environmental Science, Linnaeus University, Kalmar, Sweden </a:t>
            </a:r>
          </a:p>
          <a:p>
            <a:r>
              <a:rPr lang="en-US" sz="1200" b="0" i="0" u="none" strike="noStrike" kern="1200" baseline="0" dirty="0" smtClean="0">
                <a:solidFill>
                  <a:schemeClr val="tx1"/>
                </a:solidFill>
                <a:latin typeface="+mn-lt"/>
                <a:ea typeface="+mn-ea"/>
                <a:cs typeface="+mn-cs"/>
              </a:rPr>
              <a:t>2See list of Interim Steering Group members at: </a:t>
            </a:r>
            <a:r>
              <a:rPr lang="en-US" sz="1200" b="0" i="0" u="none" strike="noStrike" kern="1200" baseline="0" dirty="0" err="1" smtClean="0">
                <a:solidFill>
                  <a:schemeClr val="tx1"/>
                </a:solidFill>
                <a:latin typeface="+mn-lt"/>
                <a:ea typeface="+mn-ea"/>
                <a:cs typeface="+mn-cs"/>
              </a:rPr>
              <a:t>www.pages-igbp.org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workinggroups</a:t>
            </a:r>
            <a:r>
              <a:rPr lang="en-US" sz="1200" b="0" i="0" u="none" strike="noStrike" kern="1200" baseline="0" dirty="0" smtClean="0">
                <a:solidFill>
                  <a:schemeClr val="tx1"/>
                </a:solidFill>
                <a:latin typeface="+mn-lt"/>
                <a:ea typeface="+mn-ea"/>
                <a:cs typeface="+mn-cs"/>
              </a:rPr>
              <a:t>/landcover6k/people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Marie-José Gaillard: </a:t>
            </a:r>
            <a:r>
              <a:rPr lang="en-US" sz="1200" b="0" i="0" u="none" strike="noStrike" kern="1200" baseline="0" dirty="0" err="1" smtClean="0">
                <a:solidFill>
                  <a:schemeClr val="tx1"/>
                </a:solidFill>
                <a:latin typeface="+mn-lt"/>
                <a:ea typeface="+mn-ea"/>
                <a:cs typeface="+mn-cs"/>
              </a:rPr>
              <a:t>marie-jose.gaillard@lnu.se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34</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Reconstructions of proportion (% cover) of the three land-cover types coniferous forest, broadleaved forest and </a:t>
            </a:r>
            <a:r>
              <a:rPr lang="en-US" sz="1200" b="0" i="0" u="none" strike="noStrike" kern="1200" baseline="0" dirty="0" err="1" smtClean="0">
                <a:solidFill>
                  <a:schemeClr val="tx1"/>
                </a:solidFill>
                <a:latin typeface="+mn-lt"/>
                <a:ea typeface="+mn-ea"/>
                <a:cs typeface="+mn-cs"/>
              </a:rPr>
              <a:t>unforested</a:t>
            </a:r>
            <a:r>
              <a:rPr lang="en-US" sz="1200" b="0" i="0" u="none" strike="noStrike" kern="1200" baseline="0" dirty="0" smtClean="0">
                <a:solidFill>
                  <a:schemeClr val="tx1"/>
                </a:solidFill>
                <a:latin typeface="+mn-lt"/>
                <a:ea typeface="+mn-ea"/>
                <a:cs typeface="+mn-cs"/>
              </a:rPr>
              <a:t> for the 0.05 </a:t>
            </a:r>
            <a:r>
              <a:rPr lang="en-US" sz="1200" b="0" i="0" u="none" strike="noStrike" kern="1200" baseline="0" dirty="0" err="1" smtClean="0">
                <a:solidFill>
                  <a:schemeClr val="tx1"/>
                </a:solidFill>
                <a:latin typeface="+mn-lt"/>
                <a:ea typeface="+mn-ea"/>
                <a:cs typeface="+mn-cs"/>
              </a:rPr>
              <a:t>ka</a:t>
            </a:r>
            <a:r>
              <a:rPr lang="en-US" sz="1200" b="0" i="0" u="none" strike="noStrike" kern="1200" baseline="0" dirty="0" smtClean="0">
                <a:solidFill>
                  <a:schemeClr val="tx1"/>
                </a:solidFill>
                <a:latin typeface="+mn-lt"/>
                <a:ea typeface="+mn-ea"/>
                <a:cs typeface="+mn-cs"/>
              </a:rPr>
              <a:t> time window (modified from </a:t>
            </a:r>
            <a:r>
              <a:rPr lang="en-US" sz="1200" b="0" i="0" u="none" strike="noStrike" kern="1200" baseline="0" dirty="0" err="1" smtClean="0">
                <a:solidFill>
                  <a:schemeClr val="tx1"/>
                </a:solidFill>
                <a:latin typeface="+mn-lt"/>
                <a:ea typeface="+mn-ea"/>
                <a:cs typeface="+mn-cs"/>
              </a:rPr>
              <a:t>Pirzamanbein</a:t>
            </a:r>
            <a:r>
              <a:rPr lang="en-US" sz="1200" b="0" i="0" u="none" strike="noStrike" kern="1200" baseline="0" dirty="0" smtClean="0">
                <a:solidFill>
                  <a:schemeClr val="tx1"/>
                </a:solidFill>
                <a:latin typeface="+mn-lt"/>
                <a:ea typeface="+mn-ea"/>
                <a:cs typeface="+mn-cs"/>
              </a:rPr>
              <a:t> et al. 2014). From top to bottom, the pollen-based REVEALS estimates, the reconstruction from the intrinsic Gaussian Markov Random Field model (IGMRF), and the present day land-cover data extracted from the forest map of Europe compiled by the European Forest Institute (EFI-FM). For details, see text and </a:t>
            </a:r>
            <a:r>
              <a:rPr lang="en-US" sz="1200" b="0" i="0" u="none" strike="noStrike" kern="1200" baseline="0" dirty="0" err="1" smtClean="0">
                <a:solidFill>
                  <a:schemeClr val="tx1"/>
                </a:solidFill>
                <a:latin typeface="+mn-lt"/>
                <a:ea typeface="+mn-ea"/>
                <a:cs typeface="+mn-cs"/>
              </a:rPr>
              <a:t>Pirzamanbein</a:t>
            </a:r>
            <a:r>
              <a:rPr lang="en-US" sz="1200" b="0" i="0" u="none" strike="noStrike" kern="1200" baseline="0" dirty="0" smtClean="0">
                <a:solidFill>
                  <a:schemeClr val="tx1"/>
                </a:solidFill>
                <a:latin typeface="+mn-lt"/>
                <a:ea typeface="+mn-ea"/>
                <a:cs typeface="+mn-cs"/>
              </a:rPr>
              <a:t> et al. (2014).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LandCover6k: Global anthropogenic land-cover change and its role in past climate </a:t>
            </a:r>
          </a:p>
          <a:p>
            <a:r>
              <a:rPr lang="en-US" sz="1200" b="0" i="0" u="none" strike="noStrike" kern="1200" baseline="0" dirty="0" smtClean="0">
                <a:solidFill>
                  <a:schemeClr val="tx1"/>
                </a:solidFill>
                <a:latin typeface="+mn-lt"/>
                <a:ea typeface="+mn-ea"/>
                <a:cs typeface="+mn-cs"/>
              </a:rPr>
              <a:t>Marie-José Gaillard1 and LandCover6k Interim Steering Group members2 </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Biology and Environmental Science, Linnaeus University, Kalmar, Sweden </a:t>
            </a:r>
          </a:p>
          <a:p>
            <a:r>
              <a:rPr lang="en-US" sz="1200" b="0" i="0" u="none" strike="noStrike" kern="1200" baseline="0" dirty="0" smtClean="0">
                <a:solidFill>
                  <a:schemeClr val="tx1"/>
                </a:solidFill>
                <a:latin typeface="+mn-lt"/>
                <a:ea typeface="+mn-ea"/>
                <a:cs typeface="+mn-cs"/>
              </a:rPr>
              <a:t>2See list of Interim Steering Group members at: </a:t>
            </a:r>
            <a:r>
              <a:rPr lang="en-US" sz="1200" b="0" i="0" u="none" strike="noStrike" kern="1200" baseline="0" dirty="0" err="1" smtClean="0">
                <a:solidFill>
                  <a:schemeClr val="tx1"/>
                </a:solidFill>
                <a:latin typeface="+mn-lt"/>
                <a:ea typeface="+mn-ea"/>
                <a:cs typeface="+mn-cs"/>
              </a:rPr>
              <a:t>www.pages-igbp.org</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workinggroups</a:t>
            </a:r>
            <a:r>
              <a:rPr lang="en-US" sz="1200" b="0" i="0" u="none" strike="noStrike" kern="1200" baseline="0" dirty="0" smtClean="0">
                <a:solidFill>
                  <a:schemeClr val="tx1"/>
                </a:solidFill>
                <a:latin typeface="+mn-lt"/>
                <a:ea typeface="+mn-ea"/>
                <a:cs typeface="+mn-cs"/>
              </a:rPr>
              <a:t>/landcover6k/people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Marie-José Gaillard: </a:t>
            </a:r>
            <a:r>
              <a:rPr lang="en-US" sz="1200" b="0" i="0" u="none" strike="noStrike" kern="1200" baseline="0" dirty="0" err="1" smtClean="0">
                <a:solidFill>
                  <a:schemeClr val="tx1"/>
                </a:solidFill>
                <a:latin typeface="+mn-lt"/>
                <a:ea typeface="+mn-ea"/>
                <a:cs typeface="+mn-cs"/>
              </a:rPr>
              <a:t>marie-jose.gaillard@lnu.se</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35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err="1" smtClean="0">
                <a:solidFill>
                  <a:schemeClr val="tx1"/>
                </a:solidFill>
                <a:latin typeface="+mn-lt"/>
                <a:ea typeface="+mn-ea"/>
                <a:cs typeface="+mn-cs"/>
              </a:rPr>
              <a:t>Paleohydrologic</a:t>
            </a:r>
            <a:r>
              <a:rPr lang="en-US" sz="1200" b="0" i="0" u="none" strike="noStrike" kern="1200" baseline="0" dirty="0" smtClean="0">
                <a:solidFill>
                  <a:schemeClr val="tx1"/>
                </a:solidFill>
                <a:latin typeface="+mn-lt"/>
                <a:ea typeface="+mn-ea"/>
                <a:cs typeface="+mn-cs"/>
              </a:rPr>
              <a:t> records from across the North Pacific compared to key paleoclimatic records. </a:t>
            </a:r>
            <a:r>
              <a:rPr lang="en-US" sz="1200" b="1" i="0" u="none" strike="noStrike" kern="1200" baseline="0" dirty="0" smtClean="0">
                <a:solidFill>
                  <a:schemeClr val="tx1"/>
                </a:solidFill>
                <a:latin typeface="+mn-lt"/>
                <a:ea typeface="+mn-ea"/>
                <a:cs typeface="+mn-cs"/>
              </a:rPr>
              <a:t>(A) </a:t>
            </a:r>
            <a:r>
              <a:rPr lang="en-US" sz="1200" b="0" i="0" u="none" strike="noStrike" kern="1200" baseline="0" dirty="0" smtClean="0">
                <a:solidFill>
                  <a:schemeClr val="tx1"/>
                </a:solidFill>
                <a:latin typeface="+mn-lt"/>
                <a:ea typeface="+mn-ea"/>
                <a:cs typeface="+mn-cs"/>
              </a:rPr>
              <a:t>Climate variability recorded in the Greenland NGRIP ice core δ18O. Ice-volume corrected seawater δ18O from the </a:t>
            </a:r>
            <a:r>
              <a:rPr lang="en-US" sz="1200" b="1" i="0"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western (Rosenthal et al. 2003) and </a:t>
            </a:r>
            <a:r>
              <a:rPr lang="en-US" sz="1200" b="1" i="0" u="none" strike="noStrike" kern="1200" baseline="0" dirty="0" smtClean="0">
                <a:solidFill>
                  <a:schemeClr val="tx1"/>
                </a:solidFill>
                <a:latin typeface="+mn-lt"/>
                <a:ea typeface="+mn-ea"/>
                <a:cs typeface="+mn-cs"/>
              </a:rPr>
              <a:t>(C) </a:t>
            </a:r>
            <a:r>
              <a:rPr lang="en-US" sz="1200" b="0" i="0" u="none" strike="noStrike" kern="1200" baseline="0" dirty="0" smtClean="0">
                <a:solidFill>
                  <a:schemeClr val="tx1"/>
                </a:solidFill>
                <a:latin typeface="+mn-lt"/>
                <a:ea typeface="+mn-ea"/>
                <a:cs typeface="+mn-cs"/>
              </a:rPr>
              <a:t>eastern (Leduc et al. 2007) tropical Pacific, the </a:t>
            </a:r>
            <a:r>
              <a:rPr lang="en-US" sz="1200" b="1" i="0" u="none" strike="noStrike" kern="1200" baseline="0" dirty="0" smtClean="0">
                <a:solidFill>
                  <a:schemeClr val="tx1"/>
                </a:solidFill>
                <a:latin typeface="+mn-lt"/>
                <a:ea typeface="+mn-ea"/>
                <a:cs typeface="+mn-cs"/>
              </a:rPr>
              <a:t>(D) </a:t>
            </a:r>
            <a:r>
              <a:rPr lang="en-US" sz="1200" b="0" i="0" u="none" strike="noStrike" kern="1200" baseline="0" dirty="0" smtClean="0">
                <a:solidFill>
                  <a:schemeClr val="tx1"/>
                </a:solidFill>
                <a:latin typeface="+mn-lt"/>
                <a:ea typeface="+mn-ea"/>
                <a:cs typeface="+mn-cs"/>
              </a:rPr>
              <a:t>subtropical eastern Pacific (Rodríguez-</a:t>
            </a:r>
            <a:r>
              <a:rPr lang="en-US" sz="1200" b="0" i="0" u="none" strike="noStrike" kern="1200" baseline="0" dirty="0" err="1" smtClean="0">
                <a:solidFill>
                  <a:schemeClr val="tx1"/>
                </a:solidFill>
                <a:latin typeface="+mn-lt"/>
                <a:ea typeface="+mn-ea"/>
                <a:cs typeface="+mn-cs"/>
              </a:rPr>
              <a:t>Sanz</a:t>
            </a:r>
            <a:r>
              <a:rPr lang="en-US" sz="1200" b="0" i="0" u="none" strike="noStrike" kern="1200" baseline="0" dirty="0" smtClean="0">
                <a:solidFill>
                  <a:schemeClr val="tx1"/>
                </a:solidFill>
                <a:latin typeface="+mn-lt"/>
                <a:ea typeface="+mn-ea"/>
                <a:cs typeface="+mn-cs"/>
              </a:rPr>
              <a:t> et al. 2013), and the mid-latitude </a:t>
            </a:r>
            <a:r>
              <a:rPr lang="en-US" sz="1200" b="1" i="0" u="none" strike="noStrike" kern="1200" baseline="0" dirty="0" smtClean="0">
                <a:solidFill>
                  <a:schemeClr val="tx1"/>
                </a:solidFill>
                <a:latin typeface="+mn-lt"/>
                <a:ea typeface="+mn-ea"/>
                <a:cs typeface="+mn-cs"/>
              </a:rPr>
              <a:t>(E) </a:t>
            </a:r>
            <a:r>
              <a:rPr lang="en-US" sz="1200" b="0" i="0" u="none" strike="noStrike" kern="1200" baseline="0" dirty="0" smtClean="0">
                <a:solidFill>
                  <a:schemeClr val="tx1"/>
                </a:solidFill>
                <a:latin typeface="+mn-lt"/>
                <a:ea typeface="+mn-ea"/>
                <a:cs typeface="+mn-cs"/>
              </a:rPr>
              <a:t>northeastern (Pak et al. 2012) and </a:t>
            </a:r>
            <a:r>
              <a:rPr lang="en-US" sz="1200" b="1" i="0" u="none" strike="noStrike" kern="1200" baseline="0" dirty="0" smtClean="0">
                <a:solidFill>
                  <a:schemeClr val="tx1"/>
                </a:solidFill>
                <a:latin typeface="+mn-lt"/>
                <a:ea typeface="+mn-ea"/>
                <a:cs typeface="+mn-cs"/>
              </a:rPr>
              <a:t>(F) </a:t>
            </a:r>
            <a:r>
              <a:rPr lang="en-US" sz="1200" b="0" i="0" u="none" strike="noStrike" kern="1200" baseline="0" dirty="0" smtClean="0">
                <a:solidFill>
                  <a:schemeClr val="tx1"/>
                </a:solidFill>
                <a:latin typeface="+mn-lt"/>
                <a:ea typeface="+mn-ea"/>
                <a:cs typeface="+mn-cs"/>
              </a:rPr>
              <a:t>northwestern Pacific (Sagawa and </a:t>
            </a:r>
            <a:r>
              <a:rPr lang="en-US" sz="1200" b="0" i="0" u="none" strike="noStrike" kern="1200" baseline="0" dirty="0" err="1" smtClean="0">
                <a:solidFill>
                  <a:schemeClr val="tx1"/>
                </a:solidFill>
                <a:latin typeface="+mn-lt"/>
                <a:ea typeface="+mn-ea"/>
                <a:cs typeface="+mn-cs"/>
              </a:rPr>
              <a:t>Ikehara</a:t>
            </a:r>
            <a:r>
              <a:rPr lang="en-US" sz="1200" b="0" i="0" u="none" strike="noStrike" kern="1200" baseline="0" dirty="0" smtClean="0">
                <a:solidFill>
                  <a:schemeClr val="tx1"/>
                </a:solidFill>
                <a:latin typeface="+mn-lt"/>
                <a:ea typeface="+mn-ea"/>
                <a:cs typeface="+mn-cs"/>
              </a:rPr>
              <a:t> 2008). </a:t>
            </a:r>
            <a:r>
              <a:rPr lang="en-US" sz="1200" b="1" i="0" u="none" strike="noStrike" kern="1200" baseline="0" dirty="0" smtClean="0">
                <a:solidFill>
                  <a:schemeClr val="tx1"/>
                </a:solidFill>
                <a:latin typeface="+mn-lt"/>
                <a:ea typeface="+mn-ea"/>
                <a:cs typeface="+mn-cs"/>
              </a:rPr>
              <a:t>(G) </a:t>
            </a:r>
            <a:r>
              <a:rPr lang="en-US" sz="1200" b="0" i="0" u="none" strike="noStrike" kern="1200" baseline="0" dirty="0" err="1" smtClean="0">
                <a:solidFill>
                  <a:schemeClr val="tx1"/>
                </a:solidFill>
                <a:latin typeface="+mn-lt"/>
                <a:ea typeface="+mn-ea"/>
                <a:cs typeface="+mn-cs"/>
              </a:rPr>
              <a:t>Intertropical</a:t>
            </a:r>
            <a:r>
              <a:rPr lang="en-US" sz="1200" b="0" i="0" u="none" strike="noStrike" kern="1200" baseline="0" dirty="0" smtClean="0">
                <a:solidFill>
                  <a:schemeClr val="tx1"/>
                </a:solidFill>
                <a:latin typeface="+mn-lt"/>
                <a:ea typeface="+mn-ea"/>
                <a:cs typeface="+mn-cs"/>
              </a:rPr>
              <a:t> Convergence Zone (ITCZ) position, (</a:t>
            </a:r>
            <a:r>
              <a:rPr lang="en-US" sz="1200" b="0" i="0" u="none" strike="noStrike" kern="1200" baseline="0" dirty="0" err="1" smtClean="0">
                <a:solidFill>
                  <a:schemeClr val="tx1"/>
                </a:solidFill>
                <a:latin typeface="+mn-lt"/>
                <a:ea typeface="+mn-ea"/>
                <a:cs typeface="+mn-cs"/>
              </a:rPr>
              <a:t>Deplazes</a:t>
            </a:r>
            <a:r>
              <a:rPr lang="en-US" sz="1200" b="0" i="0" u="none" strike="noStrike" kern="1200" baseline="0" dirty="0" smtClean="0">
                <a:solidFill>
                  <a:schemeClr val="tx1"/>
                </a:solidFill>
                <a:latin typeface="+mn-lt"/>
                <a:ea typeface="+mn-ea"/>
                <a:cs typeface="+mn-cs"/>
              </a:rPr>
              <a:t> et al. 2013); </a:t>
            </a:r>
            <a:r>
              <a:rPr lang="en-US" sz="1200" b="1" i="0" u="none" strike="noStrike" kern="1200" baseline="0" dirty="0" smtClean="0">
                <a:solidFill>
                  <a:schemeClr val="tx1"/>
                </a:solidFill>
                <a:latin typeface="+mn-lt"/>
                <a:ea typeface="+mn-ea"/>
                <a:cs typeface="+mn-cs"/>
              </a:rPr>
              <a:t>(H) </a:t>
            </a:r>
            <a:r>
              <a:rPr lang="en-US" sz="1200" b="0" i="0" u="none" strike="noStrike" kern="1200" baseline="0" dirty="0" smtClean="0">
                <a:solidFill>
                  <a:schemeClr val="tx1"/>
                </a:solidFill>
                <a:latin typeface="+mn-lt"/>
                <a:ea typeface="+mn-ea"/>
                <a:cs typeface="+mn-cs"/>
              </a:rPr>
              <a:t>Asian Monsoon strength (Wang et al. 2001; Yuan et al. 2004). See Fig. 1 for the names and locations of sites. HS1, Heinrich Stadial 1; B-A, </a:t>
            </a:r>
            <a:r>
              <a:rPr lang="en-US" sz="1200" b="0" i="0" u="none" strike="noStrike" kern="1200" baseline="0" dirty="0" err="1" smtClean="0">
                <a:solidFill>
                  <a:schemeClr val="tx1"/>
                </a:solidFill>
                <a:latin typeface="+mn-lt"/>
                <a:ea typeface="+mn-ea"/>
                <a:cs typeface="+mn-cs"/>
              </a:rPr>
              <a:t>Bølling</a:t>
            </a:r>
            <a:r>
              <a:rPr lang="en-US" sz="1200" b="0" i="0" u="none" strike="noStrike" kern="1200" baseline="0" dirty="0" smtClean="0">
                <a:solidFill>
                  <a:schemeClr val="tx1"/>
                </a:solidFill>
                <a:latin typeface="+mn-lt"/>
                <a:ea typeface="+mn-ea"/>
                <a:cs typeface="+mn-cs"/>
              </a:rPr>
              <a:t>-Allerød; YD, Younger Dryas.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Widespread </a:t>
            </a:r>
            <a:r>
              <a:rPr lang="en-US" sz="1200" b="1" i="0" u="none" strike="noStrike" kern="1200" baseline="0" dirty="0" err="1" smtClean="0">
                <a:solidFill>
                  <a:schemeClr val="tx1"/>
                </a:solidFill>
                <a:latin typeface="+mn-lt"/>
                <a:ea typeface="+mn-ea"/>
                <a:cs typeface="+mn-cs"/>
              </a:rPr>
              <a:t>salinification</a:t>
            </a:r>
            <a:r>
              <a:rPr lang="en-US" sz="1200" b="1" i="0" u="none" strike="noStrike" kern="1200" baseline="0" dirty="0" smtClean="0">
                <a:solidFill>
                  <a:schemeClr val="tx1"/>
                </a:solidFill>
                <a:latin typeface="+mn-lt"/>
                <a:ea typeface="+mn-ea"/>
                <a:cs typeface="+mn-cs"/>
              </a:rPr>
              <a:t> of the North Pacific Ocean during the last glacial termination </a:t>
            </a:r>
          </a:p>
          <a:p>
            <a:r>
              <a:rPr lang="en-US" sz="1200" b="0" i="0" u="none" strike="noStrike" kern="1200" baseline="0" dirty="0" smtClean="0">
                <a:solidFill>
                  <a:schemeClr val="tx1"/>
                </a:solidFill>
                <a:latin typeface="+mn-lt"/>
                <a:ea typeface="+mn-ea"/>
                <a:cs typeface="+mn-cs"/>
              </a:rPr>
              <a:t>Laura Rodríguez-Sanz1 and P. Graham Mortyn2,3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1Research School of Earth Science, The Australian National University, Canberra, Australia </a:t>
            </a:r>
          </a:p>
          <a:p>
            <a:r>
              <a:rPr lang="en-US" sz="1200" b="0" i="0" u="none" strike="noStrike" kern="1200" baseline="0" dirty="0" smtClean="0">
                <a:solidFill>
                  <a:schemeClr val="tx1"/>
                </a:solidFill>
                <a:latin typeface="+mn-lt"/>
                <a:ea typeface="+mn-ea"/>
                <a:cs typeface="+mn-cs"/>
              </a:rPr>
              <a:t>2Institute of Environmental Science and Technology,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Spain </a:t>
            </a:r>
          </a:p>
          <a:p>
            <a:r>
              <a:rPr lang="en-US" sz="1200" b="0" i="0" u="none" strike="noStrike" kern="1200" baseline="0" dirty="0" smtClean="0">
                <a:solidFill>
                  <a:schemeClr val="tx1"/>
                </a:solidFill>
                <a:latin typeface="+mn-lt"/>
                <a:ea typeface="+mn-ea"/>
                <a:cs typeface="+mn-cs"/>
              </a:rPr>
              <a:t>3Department of Geography, </a:t>
            </a:r>
            <a:r>
              <a:rPr lang="en-US" sz="1200" b="0" i="0" u="none" strike="noStrike" kern="1200" baseline="0" dirty="0" err="1" smtClean="0">
                <a:solidFill>
                  <a:schemeClr val="tx1"/>
                </a:solidFill>
                <a:latin typeface="+mn-lt"/>
                <a:ea typeface="+mn-ea"/>
                <a:cs typeface="+mn-cs"/>
              </a:rPr>
              <a:t>Universitat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Autònoma</a:t>
            </a:r>
            <a:r>
              <a:rPr lang="en-US" sz="1200" b="0" i="0" u="none" strike="noStrike" kern="1200" baseline="0" dirty="0" smtClean="0">
                <a:solidFill>
                  <a:schemeClr val="tx1"/>
                </a:solidFill>
                <a:latin typeface="+mn-lt"/>
                <a:ea typeface="+mn-ea"/>
                <a:cs typeface="+mn-cs"/>
              </a:rPr>
              <a:t> de Barcelona, Spain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Laura Rodríguez </a:t>
            </a:r>
            <a:r>
              <a:rPr lang="en-US" sz="1200" b="0" i="0" u="none" strike="noStrike" kern="1200" baseline="0" dirty="0" err="1" smtClean="0">
                <a:solidFill>
                  <a:schemeClr val="tx1"/>
                </a:solidFill>
                <a:latin typeface="+mn-lt"/>
                <a:ea typeface="+mn-ea"/>
                <a:cs typeface="+mn-cs"/>
              </a:rPr>
              <a:t>Sanz</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laura.rodriguez@anu.edu.au</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5</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Comparison of mean annual temperature anomalies for the 8.2 </a:t>
            </a:r>
            <a:r>
              <a:rPr lang="en-US" sz="1200" b="0" i="0" u="none" strike="noStrike" kern="1200" baseline="0" dirty="0" err="1" smtClean="0">
                <a:solidFill>
                  <a:schemeClr val="tx1"/>
                </a:solidFill>
                <a:latin typeface="+mn-lt"/>
                <a:ea typeface="+mn-ea"/>
                <a:cs typeface="+mn-cs"/>
              </a:rPr>
              <a:t>kyr</a:t>
            </a:r>
            <a:r>
              <a:rPr lang="en-US" sz="1200" b="0" i="0" u="none" strike="noStrike" kern="1200" baseline="0" dirty="0" smtClean="0">
                <a:solidFill>
                  <a:schemeClr val="tx1"/>
                </a:solidFill>
                <a:latin typeface="+mn-lt"/>
                <a:ea typeface="+mn-ea"/>
                <a:cs typeface="+mn-cs"/>
              </a:rPr>
              <a:t> event from a multi-model ensemble </a:t>
            </a:r>
            <a:r>
              <a:rPr lang="en-US" sz="1200" b="1" i="0" u="none" strike="noStrike" kern="1200" baseline="0" dirty="0" smtClean="0">
                <a:solidFill>
                  <a:schemeClr val="tx1"/>
                </a:solidFill>
                <a:latin typeface="+mn-lt"/>
                <a:ea typeface="+mn-ea"/>
                <a:cs typeface="+mn-cs"/>
              </a:rPr>
              <a:t>(top) </a:t>
            </a:r>
            <a:r>
              <a:rPr lang="en-US" sz="1200" b="0" i="0" u="none" strike="noStrike" kern="1200" baseline="0" dirty="0" smtClean="0">
                <a:solidFill>
                  <a:schemeClr val="tx1"/>
                </a:solidFill>
                <a:latin typeface="+mn-lt"/>
                <a:ea typeface="+mn-ea"/>
                <a:cs typeface="+mn-cs"/>
              </a:rPr>
              <a:t>and proxy evidence </a:t>
            </a:r>
            <a:r>
              <a:rPr lang="en-US" sz="1200" b="1" i="0" u="none" strike="noStrike" kern="1200" baseline="0" dirty="0" smtClean="0">
                <a:solidFill>
                  <a:schemeClr val="tx1"/>
                </a:solidFill>
                <a:latin typeface="+mn-lt"/>
                <a:ea typeface="+mn-ea"/>
                <a:cs typeface="+mn-cs"/>
              </a:rPr>
              <a:t>(bottom)</a:t>
            </a:r>
            <a:r>
              <a:rPr lang="en-US" sz="1200" b="0" i="0" u="none" strike="noStrike" kern="1200" baseline="0" dirty="0" smtClean="0">
                <a:solidFill>
                  <a:schemeClr val="tx1"/>
                </a:solidFill>
                <a:latin typeface="+mn-lt"/>
                <a:ea typeface="+mn-ea"/>
                <a:cs typeface="+mn-cs"/>
              </a:rPr>
              <a:t>. Stippling shows grid cells where at least three of four simulations agree on the sign of the temperature anomaly. Quantitative estimates of temperature anomalies from proxies are shown in degrees Celsius.</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Freshwater release and volcanic eruptions as drivers of abrupt changes during interglacial climate </a:t>
            </a:r>
          </a:p>
          <a:p>
            <a:r>
              <a:rPr lang="en-US" sz="1200" b="0" i="0" u="none" strike="noStrike" kern="1200" baseline="0" dirty="0" smtClean="0">
                <a:solidFill>
                  <a:schemeClr val="tx1"/>
                </a:solidFill>
                <a:latin typeface="+mn-lt"/>
                <a:ea typeface="+mn-ea"/>
                <a:cs typeface="+mn-cs"/>
              </a:rPr>
              <a:t>D.M. Roche1,2, H. Renssen1, C. Morrill3,4, H. Goosse5 and A. Mairesse5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Sciences, VU University of Amsterdam, The Netherlands </a:t>
            </a:r>
          </a:p>
          <a:p>
            <a:r>
              <a:rPr lang="en-US" sz="1200" b="0" i="0" u="none" strike="noStrike" kern="1200" baseline="0" dirty="0" smtClean="0">
                <a:solidFill>
                  <a:schemeClr val="tx1"/>
                </a:solidFill>
                <a:latin typeface="+mn-lt"/>
                <a:ea typeface="+mn-ea"/>
                <a:cs typeface="+mn-cs"/>
              </a:rPr>
              <a:t>2Laboratoire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(LSCE),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a:t>
            </a:r>
            <a:r>
              <a:rPr lang="en-US" sz="1200" b="0" i="0" u="none" strike="noStrike" kern="1200" baseline="0" dirty="0" err="1" smtClean="0">
                <a:solidFill>
                  <a:schemeClr val="tx1"/>
                </a:solidFill>
                <a:latin typeface="+mn-lt"/>
                <a:ea typeface="+mn-ea"/>
                <a:cs typeface="+mn-cs"/>
              </a:rPr>
              <a:t>Cedex</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3Cooperative Institute for Research in Environmental Sciences, University of Colorado, Boulder, USA</a:t>
            </a:r>
          </a:p>
          <a:p>
            <a:r>
              <a:rPr lang="en-US" sz="1200" b="0" i="0" u="none" strike="noStrike" kern="1200" baseline="0" dirty="0" smtClean="0">
                <a:solidFill>
                  <a:schemeClr val="tx1"/>
                </a:solidFill>
                <a:latin typeface="+mn-lt"/>
                <a:ea typeface="+mn-ea"/>
                <a:cs typeface="+mn-cs"/>
              </a:rPr>
              <a:t>4NOAA’s National Climatic Data Center, Boulder, USA</a:t>
            </a:r>
          </a:p>
          <a:p>
            <a:r>
              <a:rPr lang="en-US" sz="1200" b="0" i="0" u="none" strike="noStrike" kern="1200" baseline="0" dirty="0" smtClean="0">
                <a:solidFill>
                  <a:schemeClr val="tx1"/>
                </a:solidFill>
                <a:latin typeface="+mn-lt"/>
                <a:ea typeface="+mn-ea"/>
                <a:cs typeface="+mn-cs"/>
              </a:rPr>
              <a:t>5Georges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Louvain-la-</a:t>
            </a:r>
            <a:r>
              <a:rPr lang="en-US" sz="1200" b="0" i="0" u="none" strike="noStrike" kern="1200" baseline="0" dirty="0" err="1" smtClean="0">
                <a:solidFill>
                  <a:schemeClr val="tx1"/>
                </a:solidFill>
                <a:latin typeface="+mn-lt"/>
                <a:ea typeface="+mn-ea"/>
                <a:cs typeface="+mn-cs"/>
              </a:rPr>
              <a:t>Neuve</a:t>
            </a:r>
            <a:r>
              <a:rPr lang="en-US" sz="1200" b="0" i="0" u="none" strike="noStrike" kern="1200" baseline="0" dirty="0" smtClean="0">
                <a:solidFill>
                  <a:schemeClr val="tx1"/>
                </a:solidFill>
                <a:latin typeface="+mn-lt"/>
                <a:ea typeface="+mn-ea"/>
                <a:cs typeface="+mn-cs"/>
              </a:rPr>
              <a:t>, Belgium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Didier Roche: </a:t>
            </a:r>
            <a:r>
              <a:rPr lang="en-US" sz="1200" b="0" i="0" u="none" strike="noStrike" kern="1200" baseline="0" dirty="0" err="1" smtClean="0">
                <a:solidFill>
                  <a:schemeClr val="tx1"/>
                </a:solidFill>
                <a:latin typeface="+mn-lt"/>
                <a:ea typeface="+mn-ea"/>
                <a:cs typeface="+mn-cs"/>
              </a:rPr>
              <a:t>didier.roche@lsce.ipsl.fr</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6</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800" b="1" i="0" u="none" strike="noStrike" baseline="0" dirty="0" err="1" smtClean="0">
                <a:solidFill>
                  <a:srgbClr val="221E1F"/>
                </a:solidFill>
                <a:latin typeface="Avenir Next"/>
              </a:rPr>
              <a:t>Figure</a:t>
            </a:r>
            <a:r>
              <a:rPr lang="pl-PL" sz="800" b="1" i="0" u="none" strike="noStrike" baseline="0" dirty="0" smtClean="0">
                <a:solidFill>
                  <a:srgbClr val="221E1F"/>
                </a:solidFill>
                <a:latin typeface="Avenir Next"/>
              </a:rPr>
              <a:t> 2: </a:t>
            </a:r>
            <a:r>
              <a:rPr lang="en-US" sz="1200" kern="1200" dirty="0" smtClean="0">
                <a:solidFill>
                  <a:schemeClr val="tx1"/>
                </a:solidFill>
                <a:latin typeface="+mn-lt"/>
                <a:ea typeface="+mn-ea"/>
                <a:cs typeface="+mn-cs"/>
              </a:rPr>
              <a:t>Global annual mean temperature difference between the simulation with and without volcanism. Gray curve is the unfiltered simulation. Also shown are temperature filtered by a running mean of 101 (red), 251 (blue), 501 (green) and 1001 (pink) years. Note that the vertical scale does not show the whole range of extreme values. The strongest annual global cooling was 6 °C (in 6500 BC). </a:t>
            </a:r>
            <a:endParaRPr lang="pl-PL" sz="800" b="0" i="0" u="none" strike="noStrike" baseline="0" dirty="0" smtClean="0">
              <a:solidFill>
                <a:srgbClr val="221E1F"/>
              </a:solidFill>
              <a:latin typeface="Avenir Next"/>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Freshwater release and volcanic eruptions as drivers of abrupt changes during interglacial climate </a:t>
            </a:r>
          </a:p>
          <a:p>
            <a:r>
              <a:rPr lang="en-US" sz="1200" b="0" i="0" u="none" strike="noStrike" kern="1200" baseline="0" dirty="0" smtClean="0">
                <a:solidFill>
                  <a:schemeClr val="tx1"/>
                </a:solidFill>
                <a:latin typeface="+mn-lt"/>
                <a:ea typeface="+mn-ea"/>
                <a:cs typeface="+mn-cs"/>
              </a:rPr>
              <a:t>D.M. Roche1,2, H. Renssen1, C. Morrill3,4, H. Goosse5 and A. Mairesse5</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Earth Sciences, VU University of Amsterdam, The Netherlands </a:t>
            </a:r>
          </a:p>
          <a:p>
            <a:r>
              <a:rPr lang="en-US" sz="1200" b="0" i="0" u="none" strike="noStrike" kern="1200" baseline="0" dirty="0" smtClean="0">
                <a:solidFill>
                  <a:schemeClr val="tx1"/>
                </a:solidFill>
                <a:latin typeface="+mn-lt"/>
                <a:ea typeface="+mn-ea"/>
                <a:cs typeface="+mn-cs"/>
              </a:rPr>
              <a:t>2Laboratoire des Sciences du </a:t>
            </a:r>
            <a:r>
              <a:rPr lang="en-US" sz="1200" b="0" i="0" u="none" strike="noStrike" kern="1200" baseline="0" dirty="0" err="1" smtClean="0">
                <a:solidFill>
                  <a:schemeClr val="tx1"/>
                </a:solidFill>
                <a:latin typeface="+mn-lt"/>
                <a:ea typeface="+mn-ea"/>
                <a:cs typeface="+mn-cs"/>
              </a:rPr>
              <a:t>Climat</a:t>
            </a:r>
            <a:r>
              <a:rPr lang="en-US" sz="1200" b="0" i="0" u="none" strike="noStrike" kern="1200" baseline="0" dirty="0" smtClean="0">
                <a:solidFill>
                  <a:schemeClr val="tx1"/>
                </a:solidFill>
                <a:latin typeface="+mn-lt"/>
                <a:ea typeface="+mn-ea"/>
                <a:cs typeface="+mn-cs"/>
              </a:rPr>
              <a:t> et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(LSCE), Gif-</a:t>
            </a:r>
            <a:r>
              <a:rPr lang="en-US" sz="1200" b="0" i="0" u="none" strike="noStrike" kern="1200" baseline="0" dirty="0" err="1" smtClean="0">
                <a:solidFill>
                  <a:schemeClr val="tx1"/>
                </a:solidFill>
                <a:latin typeface="+mn-lt"/>
                <a:ea typeface="+mn-ea"/>
                <a:cs typeface="+mn-cs"/>
              </a:rPr>
              <a:t>sur</a:t>
            </a:r>
            <a:r>
              <a:rPr lang="en-US" sz="1200" b="0" i="0" u="none" strike="noStrike" kern="1200" baseline="0" dirty="0" smtClean="0">
                <a:solidFill>
                  <a:schemeClr val="tx1"/>
                </a:solidFill>
                <a:latin typeface="+mn-lt"/>
                <a:ea typeface="+mn-ea"/>
                <a:cs typeface="+mn-cs"/>
              </a:rPr>
              <a:t>-Yvette </a:t>
            </a:r>
            <a:r>
              <a:rPr lang="en-US" sz="1200" b="0" i="0" u="none" strike="noStrike" kern="1200" baseline="0" dirty="0" err="1" smtClean="0">
                <a:solidFill>
                  <a:schemeClr val="tx1"/>
                </a:solidFill>
                <a:latin typeface="+mn-lt"/>
                <a:ea typeface="+mn-ea"/>
                <a:cs typeface="+mn-cs"/>
              </a:rPr>
              <a:t>Cedex</a:t>
            </a:r>
            <a:r>
              <a:rPr lang="en-US" sz="1200" b="0" i="0" u="none" strike="noStrike" kern="1200" baseline="0" dirty="0" smtClean="0">
                <a:solidFill>
                  <a:schemeClr val="tx1"/>
                </a:solidFill>
                <a:latin typeface="+mn-lt"/>
                <a:ea typeface="+mn-ea"/>
                <a:cs typeface="+mn-cs"/>
              </a:rPr>
              <a:t>, France </a:t>
            </a:r>
          </a:p>
          <a:p>
            <a:r>
              <a:rPr lang="en-US" sz="1200" b="0" i="0" u="none" strike="noStrike" kern="1200" baseline="0" dirty="0" smtClean="0">
                <a:solidFill>
                  <a:schemeClr val="tx1"/>
                </a:solidFill>
                <a:latin typeface="+mn-lt"/>
                <a:ea typeface="+mn-ea"/>
                <a:cs typeface="+mn-cs"/>
              </a:rPr>
              <a:t>3Cooperative Institute for Research in Environmental Sciences, University of Colorado, Boulder, USA</a:t>
            </a:r>
          </a:p>
          <a:p>
            <a:r>
              <a:rPr lang="en-US" sz="1200" b="0" i="0" u="none" strike="noStrike" kern="1200" baseline="0" dirty="0" smtClean="0">
                <a:solidFill>
                  <a:schemeClr val="tx1"/>
                </a:solidFill>
                <a:latin typeface="+mn-lt"/>
                <a:ea typeface="+mn-ea"/>
                <a:cs typeface="+mn-cs"/>
              </a:rPr>
              <a:t>4NOAA’s National Climatic Data Center, Boulder, USA</a:t>
            </a:r>
          </a:p>
          <a:p>
            <a:r>
              <a:rPr lang="en-US" sz="1200" b="0" i="0" u="none" strike="noStrike" kern="1200" baseline="0" dirty="0" smtClean="0">
                <a:solidFill>
                  <a:schemeClr val="tx1"/>
                </a:solidFill>
                <a:latin typeface="+mn-lt"/>
                <a:ea typeface="+mn-ea"/>
                <a:cs typeface="+mn-cs"/>
              </a:rPr>
              <a:t>5Georges </a:t>
            </a:r>
            <a:r>
              <a:rPr lang="en-US" sz="1200" b="0" i="0" u="none" strike="noStrike" kern="1200" baseline="0" dirty="0" err="1" smtClean="0">
                <a:solidFill>
                  <a:schemeClr val="tx1"/>
                </a:solidFill>
                <a:latin typeface="+mn-lt"/>
                <a:ea typeface="+mn-ea"/>
                <a:cs typeface="+mn-cs"/>
              </a:rPr>
              <a:t>Lemaître</a:t>
            </a:r>
            <a:r>
              <a:rPr lang="en-US" sz="1200" b="0" i="0" u="none" strike="noStrike" kern="1200" baseline="0" dirty="0" smtClean="0">
                <a:solidFill>
                  <a:schemeClr val="tx1"/>
                </a:solidFill>
                <a:latin typeface="+mn-lt"/>
                <a:ea typeface="+mn-ea"/>
                <a:cs typeface="+mn-cs"/>
              </a:rPr>
              <a:t> Centre for Earth and Climate Research, </a:t>
            </a:r>
            <a:r>
              <a:rPr lang="en-US" sz="1200" b="0" i="0" u="none" strike="noStrike" kern="1200" baseline="0" dirty="0" err="1" smtClean="0">
                <a:solidFill>
                  <a:schemeClr val="tx1"/>
                </a:solidFill>
                <a:latin typeface="+mn-lt"/>
                <a:ea typeface="+mn-ea"/>
                <a:cs typeface="+mn-cs"/>
              </a:rPr>
              <a:t>Université</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catholique</a:t>
            </a:r>
            <a:r>
              <a:rPr lang="en-US" sz="1200" b="0" i="0" u="none" strike="noStrike" kern="1200" baseline="0" dirty="0" smtClean="0">
                <a:solidFill>
                  <a:schemeClr val="tx1"/>
                </a:solidFill>
                <a:latin typeface="+mn-lt"/>
                <a:ea typeface="+mn-ea"/>
                <a:cs typeface="+mn-cs"/>
              </a:rPr>
              <a:t> de Louvain, Louvain-la-</a:t>
            </a:r>
            <a:r>
              <a:rPr lang="en-US" sz="1200" b="0" i="0" u="none" strike="noStrike" kern="1200" baseline="0" dirty="0" err="1" smtClean="0">
                <a:solidFill>
                  <a:schemeClr val="tx1"/>
                </a:solidFill>
                <a:latin typeface="+mn-lt"/>
                <a:ea typeface="+mn-ea"/>
                <a:cs typeface="+mn-cs"/>
              </a:rPr>
              <a:t>Neuve</a:t>
            </a:r>
            <a:r>
              <a:rPr lang="en-US" sz="1200" b="0" i="0" u="none" strike="noStrike" kern="1200" baseline="0" dirty="0" smtClean="0">
                <a:solidFill>
                  <a:schemeClr val="tx1"/>
                </a:solidFill>
                <a:latin typeface="+mn-lt"/>
                <a:ea typeface="+mn-ea"/>
                <a:cs typeface="+mn-cs"/>
              </a:rPr>
              <a:t>, Belgium</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Didier Roche: </a:t>
            </a:r>
            <a:r>
              <a:rPr lang="en-US" sz="1200" b="0" i="0" u="none" strike="noStrike" kern="1200" baseline="0" dirty="0" err="1" smtClean="0">
                <a:solidFill>
                  <a:schemeClr val="tx1"/>
                </a:solidFill>
                <a:latin typeface="+mn-lt"/>
                <a:ea typeface="+mn-ea"/>
                <a:cs typeface="+mn-cs"/>
              </a:rPr>
              <a:t>didier.roche@lsce.ipsl.fr</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7</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Figure 1: </a:t>
            </a:r>
            <a:r>
              <a:rPr lang="en-US" sz="1200" b="0" kern="1200" dirty="0" smtClean="0">
                <a:solidFill>
                  <a:schemeClr val="tx1"/>
                </a:solidFill>
                <a:latin typeface="+mn-lt"/>
                <a:ea typeface="+mn-ea"/>
                <a:cs typeface="+mn-cs"/>
              </a:rPr>
              <a:t>The penultimate </a:t>
            </a:r>
            <a:r>
              <a:rPr lang="en-US" sz="1200" b="1" kern="1200" dirty="0" smtClean="0">
                <a:solidFill>
                  <a:schemeClr val="tx1"/>
                </a:solidFill>
                <a:latin typeface="+mn-lt"/>
                <a:ea typeface="+mn-ea"/>
                <a:cs typeface="+mn-cs"/>
              </a:rPr>
              <a:t>(left) </a:t>
            </a:r>
            <a:r>
              <a:rPr lang="en-US" sz="1200" b="0" kern="1200" dirty="0" smtClean="0">
                <a:solidFill>
                  <a:schemeClr val="tx1"/>
                </a:solidFill>
                <a:latin typeface="+mn-lt"/>
                <a:ea typeface="+mn-ea"/>
                <a:cs typeface="+mn-cs"/>
              </a:rPr>
              <a:t>and last </a:t>
            </a:r>
            <a:r>
              <a:rPr lang="en-US" sz="1200" b="1" kern="1200" dirty="0" smtClean="0">
                <a:solidFill>
                  <a:schemeClr val="tx1"/>
                </a:solidFill>
                <a:latin typeface="+mn-lt"/>
                <a:ea typeface="+mn-ea"/>
                <a:cs typeface="+mn-cs"/>
              </a:rPr>
              <a:t>(right) </a:t>
            </a:r>
            <a:r>
              <a:rPr lang="en-US" sz="1200" b="0" kern="1200" dirty="0" err="1" smtClean="0">
                <a:solidFill>
                  <a:schemeClr val="tx1"/>
                </a:solidFill>
                <a:latin typeface="+mn-lt"/>
                <a:ea typeface="+mn-ea"/>
                <a:cs typeface="+mn-cs"/>
              </a:rPr>
              <a:t>deglaciations</a:t>
            </a:r>
            <a:r>
              <a:rPr lang="en-US" sz="1200" b="0" kern="1200" dirty="0" smtClean="0">
                <a:solidFill>
                  <a:schemeClr val="tx1"/>
                </a:solidFill>
                <a:latin typeface="+mn-lt"/>
                <a:ea typeface="+mn-ea"/>
                <a:cs typeface="+mn-cs"/>
              </a:rPr>
              <a:t> in Greenland, off Iberia, and Antarctica. From top to bottom: the precessional oscillation; climate variability traced by the Greenland NGRIP ice core (75ºN); alkenone-derived sea surface temperatures (SST) and total alkenone amount from marine sediment core ODP-976 (36ºN); and climate variability registered in the </a:t>
            </a:r>
            <a:r>
              <a:rPr lang="en-US" sz="1200" b="0" kern="1200" dirty="0" err="1" smtClean="0">
                <a:solidFill>
                  <a:schemeClr val="tx1"/>
                </a:solidFill>
                <a:latin typeface="+mn-lt"/>
                <a:ea typeface="+mn-ea"/>
                <a:cs typeface="+mn-cs"/>
              </a:rPr>
              <a:t>EPICADronning</a:t>
            </a:r>
            <a:r>
              <a:rPr lang="en-US" sz="1200" b="0" kern="1200" dirty="0" smtClean="0">
                <a:solidFill>
                  <a:schemeClr val="tx1"/>
                </a:solidFill>
                <a:latin typeface="+mn-lt"/>
                <a:ea typeface="+mn-ea"/>
                <a:cs typeface="+mn-cs"/>
              </a:rPr>
              <a:t> Maud Land ice core (75ºS). Two main structures relevant to inter-hemispherical connections stand out: the ‘‘</a:t>
            </a:r>
            <a:r>
              <a:rPr lang="en-US" sz="1200" b="0" kern="1200" dirty="0" err="1" smtClean="0">
                <a:solidFill>
                  <a:schemeClr val="tx1"/>
                </a:solidFill>
                <a:latin typeface="+mn-lt"/>
                <a:ea typeface="+mn-ea"/>
                <a:cs typeface="+mn-cs"/>
              </a:rPr>
              <a:t>Ws</a:t>
            </a:r>
            <a:r>
              <a:rPr lang="en-US" sz="1200" b="0" kern="1200" dirty="0" smtClean="0">
                <a:solidFill>
                  <a:schemeClr val="tx1"/>
                </a:solidFill>
                <a:latin typeface="+mn-lt"/>
                <a:ea typeface="+mn-ea"/>
                <a:cs typeface="+mn-cs"/>
              </a:rPr>
              <a:t>’’ and the ‘‘saddles”.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Multi-decadal temperature changes off Iberia over the last two </a:t>
            </a:r>
            <a:r>
              <a:rPr lang="en-US" sz="1200" b="1" i="0" u="none" strike="noStrike" kern="1200" baseline="0" dirty="0" err="1" smtClean="0">
                <a:solidFill>
                  <a:schemeClr val="tx1"/>
                </a:solidFill>
                <a:latin typeface="+mn-lt"/>
                <a:ea typeface="+mn-ea"/>
                <a:cs typeface="+mn-cs"/>
              </a:rPr>
              <a:t>deglaciations</a:t>
            </a:r>
            <a:r>
              <a:rPr lang="en-US" sz="1200" b="1"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interglacials</a:t>
            </a:r>
            <a:r>
              <a:rPr lang="en-US" sz="1200" b="1" i="0" u="none" strike="noStrike" kern="1200" baseline="0" dirty="0" smtClean="0">
                <a:solidFill>
                  <a:schemeClr val="tx1"/>
                </a:solidFill>
                <a:latin typeface="+mn-lt"/>
                <a:ea typeface="+mn-ea"/>
                <a:cs typeface="+mn-cs"/>
              </a:rPr>
              <a:t> and their connection with the polar climate </a:t>
            </a:r>
          </a:p>
          <a:p>
            <a:r>
              <a:rPr lang="en-US" sz="1200" b="0" i="0" u="none" strike="noStrike" kern="1200" baseline="0" dirty="0" smtClean="0">
                <a:solidFill>
                  <a:schemeClr val="tx1"/>
                </a:solidFill>
                <a:latin typeface="+mn-lt"/>
                <a:ea typeface="+mn-ea"/>
                <a:cs typeface="+mn-cs"/>
              </a:rPr>
              <a:t>Belen Martrat1,2, P.C. Tzedakis3, V. Margari3, L.C. Skinner2, D.A. Hodell2 and J.O. Grimalt1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Environmental Chemistry, Institute of Environmental Assessment and Water Research (IDÆA-CSIC), Barcelona, Spain </a:t>
            </a:r>
          </a:p>
          <a:p>
            <a:r>
              <a:rPr lang="en-US" sz="1200" b="0" i="0" u="none" strike="noStrike" kern="1200" baseline="0" dirty="0" smtClean="0">
                <a:solidFill>
                  <a:schemeClr val="tx1"/>
                </a:solidFill>
                <a:latin typeface="+mn-lt"/>
                <a:ea typeface="+mn-ea"/>
                <a:cs typeface="+mn-cs"/>
              </a:rPr>
              <a:t>2Department of Earth Sciences, University of Cambridge, UK </a:t>
            </a:r>
          </a:p>
          <a:p>
            <a:r>
              <a:rPr lang="en-US" sz="1200" b="0" i="0" u="none" strike="noStrike" kern="1200" baseline="0" dirty="0" smtClean="0">
                <a:solidFill>
                  <a:schemeClr val="tx1"/>
                </a:solidFill>
                <a:latin typeface="+mn-lt"/>
                <a:ea typeface="+mn-ea"/>
                <a:cs typeface="+mn-cs"/>
              </a:rPr>
              <a:t>3Department of Geography, University College London,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Belen </a:t>
            </a:r>
            <a:r>
              <a:rPr lang="en-US" sz="1200" b="0" i="0" u="none" strike="noStrike" kern="1200" baseline="0" dirty="0" err="1" smtClean="0">
                <a:solidFill>
                  <a:schemeClr val="tx1"/>
                </a:solidFill>
                <a:latin typeface="+mn-lt"/>
                <a:ea typeface="+mn-ea"/>
                <a:cs typeface="+mn-cs"/>
              </a:rPr>
              <a:t>Martrat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belen.martrat@idaea.csic.es</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8</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The last </a:t>
            </a:r>
            <a:r>
              <a:rPr lang="en-US" sz="1200" b="1" i="0" u="none" strike="noStrike" kern="1200" baseline="0" dirty="0" smtClean="0">
                <a:solidFill>
                  <a:schemeClr val="tx1"/>
                </a:solidFill>
                <a:latin typeface="+mn-lt"/>
                <a:ea typeface="+mn-ea"/>
                <a:cs typeface="+mn-cs"/>
              </a:rPr>
              <a:t>(left) </a:t>
            </a:r>
            <a:r>
              <a:rPr lang="en-US" sz="1200" b="0" i="0" u="none" strike="noStrike" kern="1200" baseline="0" dirty="0" smtClean="0">
                <a:solidFill>
                  <a:schemeClr val="tx1"/>
                </a:solidFill>
                <a:latin typeface="+mn-lt"/>
                <a:ea typeface="+mn-ea"/>
                <a:cs typeface="+mn-cs"/>
              </a:rPr>
              <a:t>and present </a:t>
            </a:r>
            <a:r>
              <a:rPr lang="en-US" sz="1200" b="1" i="0" u="none" strike="noStrike" kern="1200" baseline="0" dirty="0" smtClean="0">
                <a:solidFill>
                  <a:schemeClr val="tx1"/>
                </a:solidFill>
                <a:latin typeface="+mn-lt"/>
                <a:ea typeface="+mn-ea"/>
                <a:cs typeface="+mn-cs"/>
              </a:rPr>
              <a:t>(right) </a:t>
            </a:r>
            <a:r>
              <a:rPr lang="en-US" sz="1200" b="0" i="0" u="none" strike="noStrike" kern="1200" baseline="0" dirty="0" err="1" smtClean="0">
                <a:solidFill>
                  <a:schemeClr val="tx1"/>
                </a:solidFill>
                <a:latin typeface="+mn-lt"/>
                <a:ea typeface="+mn-ea"/>
                <a:cs typeface="+mn-cs"/>
              </a:rPr>
              <a:t>interglacials</a:t>
            </a:r>
            <a:r>
              <a:rPr lang="en-US" sz="1200" b="0" i="0" u="none" strike="noStrike" kern="1200" baseline="0" dirty="0" smtClean="0">
                <a:solidFill>
                  <a:schemeClr val="tx1"/>
                </a:solidFill>
                <a:latin typeface="+mn-lt"/>
                <a:ea typeface="+mn-ea"/>
                <a:cs typeface="+mn-cs"/>
              </a:rPr>
              <a:t> in Greenland, off Iberia and Antarctica. The descriptions of the individual curves are the same as for Figure 1. The distinctive feature is the “cooling trend”, calculated between perihelion passage in the NH autumn </a:t>
            </a:r>
            <a:r>
              <a:rPr lang="en-US" sz="1200" b="0" i="0" u="none" strike="noStrike" kern="1200" baseline="0" dirty="0" err="1" smtClean="0">
                <a:solidFill>
                  <a:schemeClr val="tx1"/>
                </a:solidFill>
                <a:latin typeface="+mn-lt"/>
                <a:ea typeface="+mn-ea"/>
                <a:cs typeface="+mn-cs"/>
              </a:rPr>
              <a:t>equino</a:t>
            </a:r>
            <a:r>
              <a:rPr lang="en-US" sz="1200" b="0" i="0" u="none" strike="noStrike" kern="1200" baseline="0" dirty="0" smtClean="0">
                <a:solidFill>
                  <a:schemeClr val="tx1"/>
                </a:solidFill>
                <a:latin typeface="+mn-lt"/>
                <a:ea typeface="+mn-ea"/>
                <a:cs typeface="+mn-cs"/>
              </a:rPr>
              <a:t> x and winter solstice – and the bipolar -seesaw variability that ensues.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Multi-decadal temperature changes off Iberia over the last two </a:t>
            </a:r>
            <a:r>
              <a:rPr lang="en-US" sz="1200" b="1" i="0" u="none" strike="noStrike" kern="1200" baseline="0" dirty="0" err="1" smtClean="0">
                <a:solidFill>
                  <a:schemeClr val="tx1"/>
                </a:solidFill>
                <a:latin typeface="+mn-lt"/>
                <a:ea typeface="+mn-ea"/>
                <a:cs typeface="+mn-cs"/>
              </a:rPr>
              <a:t>deglaciations</a:t>
            </a:r>
            <a:r>
              <a:rPr lang="en-US" sz="1200" b="1" i="0" u="none" strike="noStrike" kern="1200" baseline="0" dirty="0" smtClean="0">
                <a:solidFill>
                  <a:schemeClr val="tx1"/>
                </a:solidFill>
                <a:latin typeface="+mn-lt"/>
                <a:ea typeface="+mn-ea"/>
                <a:cs typeface="+mn-cs"/>
              </a:rPr>
              <a:t> and </a:t>
            </a:r>
            <a:r>
              <a:rPr lang="en-US" sz="1200" b="1" i="0" u="none" strike="noStrike" kern="1200" baseline="0" dirty="0" err="1" smtClean="0">
                <a:solidFill>
                  <a:schemeClr val="tx1"/>
                </a:solidFill>
                <a:latin typeface="+mn-lt"/>
                <a:ea typeface="+mn-ea"/>
                <a:cs typeface="+mn-cs"/>
              </a:rPr>
              <a:t>interglacials</a:t>
            </a:r>
            <a:r>
              <a:rPr lang="en-US" sz="1200" b="1" i="0" u="none" strike="noStrike" kern="1200" baseline="0" dirty="0" smtClean="0">
                <a:solidFill>
                  <a:schemeClr val="tx1"/>
                </a:solidFill>
                <a:latin typeface="+mn-lt"/>
                <a:ea typeface="+mn-ea"/>
                <a:cs typeface="+mn-cs"/>
              </a:rPr>
              <a:t> and their connection with the polar climate </a:t>
            </a:r>
          </a:p>
          <a:p>
            <a:r>
              <a:rPr lang="en-US" sz="1200" b="0" i="0" u="none" strike="noStrike" kern="1200" baseline="0" dirty="0" smtClean="0">
                <a:solidFill>
                  <a:schemeClr val="tx1"/>
                </a:solidFill>
                <a:latin typeface="+mn-lt"/>
                <a:ea typeface="+mn-ea"/>
                <a:cs typeface="+mn-cs"/>
              </a:rPr>
              <a:t>Belen Martrat1,2, P.C. Tzedakis3, V. Margari3, L.C. Skinner2, D.A. Hodell2 and J.O. Grimalt1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1Department of Environmental Chemistry, Institute of Environmental Assessment and Water Research (IDÆA-CSIC), Barcelona, Spain </a:t>
            </a:r>
          </a:p>
          <a:p>
            <a:r>
              <a:rPr lang="en-US" sz="1200" b="0" i="0" u="none" strike="noStrike" kern="1200" baseline="0" dirty="0" smtClean="0">
                <a:solidFill>
                  <a:schemeClr val="tx1"/>
                </a:solidFill>
                <a:latin typeface="+mn-lt"/>
                <a:ea typeface="+mn-ea"/>
                <a:cs typeface="+mn-cs"/>
              </a:rPr>
              <a:t>2Department of Earth Sciences, University of Cambridge, UK </a:t>
            </a:r>
          </a:p>
          <a:p>
            <a:r>
              <a:rPr lang="en-US" sz="1200" b="0" i="0" u="none" strike="noStrike" kern="1200" baseline="0" dirty="0" smtClean="0">
                <a:solidFill>
                  <a:schemeClr val="tx1"/>
                </a:solidFill>
                <a:latin typeface="+mn-lt"/>
                <a:ea typeface="+mn-ea"/>
                <a:cs typeface="+mn-cs"/>
              </a:rPr>
              <a:t>3Department of Geography, University College London, UK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Belen </a:t>
            </a:r>
            <a:r>
              <a:rPr lang="en-US" sz="1200" b="0" i="0" u="none" strike="noStrike" kern="1200" baseline="0" dirty="0" err="1" smtClean="0">
                <a:solidFill>
                  <a:schemeClr val="tx1"/>
                </a:solidFill>
                <a:latin typeface="+mn-lt"/>
                <a:ea typeface="+mn-ea"/>
                <a:cs typeface="+mn-cs"/>
              </a:rPr>
              <a:t>Martrat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belen.martrat@idaea.csic.es</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9</a:t>
            </a:fld>
            <a:endParaRPr lang="en-US" dirty="0"/>
          </a:p>
        </p:txBody>
      </p:sp>
    </p:spTree>
    <p:extLst>
      <p:ext uri="{BB962C8B-B14F-4D97-AF65-F5344CB8AC3E}">
        <p14:creationId xmlns:p14="http://schemas.microsoft.com/office/powerpoint/2010/main" val="2969860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1: </a:t>
            </a:r>
            <a:r>
              <a:rPr lang="en-US" sz="1200" b="0" i="0" u="none" strike="noStrike" kern="1200" baseline="0" dirty="0" smtClean="0">
                <a:solidFill>
                  <a:schemeClr val="tx1"/>
                </a:solidFill>
                <a:latin typeface="+mn-lt"/>
                <a:ea typeface="+mn-ea"/>
                <a:cs typeface="+mn-cs"/>
              </a:rPr>
              <a:t>Evolution of atmospheric CO2 (red dots), δ13CO2 (orange dots), and dust flux (purple line) over the last two glacial/interglacial transitions and the subsequent interglacial periods. All measurements were performed on the </a:t>
            </a:r>
            <a:r>
              <a:rPr lang="en-US" sz="1200" b="0" i="0" u="none" strike="noStrike" kern="1200" baseline="0" dirty="0" err="1" smtClean="0">
                <a:solidFill>
                  <a:schemeClr val="tx1"/>
                </a:solidFill>
                <a:latin typeface="+mn-lt"/>
                <a:ea typeface="+mn-ea"/>
                <a:cs typeface="+mn-cs"/>
              </a:rPr>
              <a:t>EPICADome</a:t>
            </a:r>
            <a:r>
              <a:rPr lang="en-US" sz="1200" b="0" i="0" u="none" strike="noStrike" kern="1200" baseline="0" dirty="0" smtClean="0">
                <a:solidFill>
                  <a:schemeClr val="tx1"/>
                </a:solidFill>
                <a:latin typeface="+mn-lt"/>
                <a:ea typeface="+mn-ea"/>
                <a:cs typeface="+mn-cs"/>
              </a:rPr>
              <a:t> C ice core. The dark and light grey shaded fields represent the 1σ and 2σ errors of a Monte Carlo spline average of the δ13CO2 (black line; Schmitt et al. 2012; Schneider et al. 2013). The pink line indicates the δ13Catm spline after a first order correction for global sea surface temperature changes. High-resolution eolian dust fluxes (purple line; Lambert et al. 2012) provide a measure for Southern Ocean Fe fertilization. YD =Younger Dryas, H = Heinrich events.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Ice core-based isotopic constraints on past carbon cycle changes </a:t>
            </a:r>
          </a:p>
          <a:p>
            <a:r>
              <a:rPr lang="en-US" sz="1200" b="0" i="0" u="none" strike="noStrike" kern="1200" baseline="0" dirty="0" smtClean="0">
                <a:solidFill>
                  <a:schemeClr val="tx1"/>
                </a:solidFill>
                <a:latin typeface="+mn-lt"/>
                <a:ea typeface="+mn-ea"/>
                <a:cs typeface="+mn-cs"/>
              </a:rPr>
              <a:t>Hubertus Fischer1, J. Schmitt1, S. Eggleston1, R. Schneider1, J. Elsig1, F. Joos1, M. Leuenberger1, T.F. Stocker1, P. Köhler2, V. Brovkin3 and J. Chappellaz4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AFFILIATIONS </a:t>
            </a:r>
          </a:p>
          <a:p>
            <a:r>
              <a:rPr lang="en-US" sz="1200" b="0" i="0" u="none" strike="noStrike" kern="1200" baseline="0" dirty="0" smtClean="0">
                <a:solidFill>
                  <a:schemeClr val="tx1"/>
                </a:solidFill>
                <a:latin typeface="+mn-lt"/>
                <a:ea typeface="+mn-ea"/>
                <a:cs typeface="+mn-cs"/>
              </a:rPr>
              <a:t>1Climate and Environmental Physics, Physics Institute and Oeschger Centre for Climate Change Research, University of Bern, Switzerland </a:t>
            </a:r>
          </a:p>
          <a:p>
            <a:r>
              <a:rPr lang="en-US" sz="1200" b="0" i="0" u="none" strike="noStrike" kern="1200" baseline="0" dirty="0" smtClean="0">
                <a:solidFill>
                  <a:schemeClr val="tx1"/>
                </a:solidFill>
                <a:latin typeface="+mn-lt"/>
                <a:ea typeface="+mn-ea"/>
                <a:cs typeface="+mn-cs"/>
              </a:rPr>
              <a:t>2Alfred Wegener Institute, Helmholtz Centre for Polar and Marine Research, Bremerhaven, Germany </a:t>
            </a:r>
          </a:p>
          <a:p>
            <a:r>
              <a:rPr lang="en-US" sz="1200" b="0" i="0" u="none" strike="noStrike" kern="1200" baseline="0" dirty="0" smtClean="0">
                <a:solidFill>
                  <a:schemeClr val="tx1"/>
                </a:solidFill>
                <a:latin typeface="+mn-lt"/>
                <a:ea typeface="+mn-ea"/>
                <a:cs typeface="+mn-cs"/>
              </a:rPr>
              <a:t>3Max Planck Institute for Meteorology, Hamburg, Germany </a:t>
            </a:r>
          </a:p>
          <a:p>
            <a:r>
              <a:rPr lang="en-US" sz="1200" b="0" i="0" u="none" strike="noStrike" kern="1200" baseline="0" dirty="0" smtClean="0">
                <a:solidFill>
                  <a:schemeClr val="tx1"/>
                </a:solidFill>
                <a:latin typeface="+mn-lt"/>
                <a:ea typeface="+mn-ea"/>
                <a:cs typeface="+mn-cs"/>
              </a:rPr>
              <a:t>4UJF–Grenoble 1/CNRS, </a:t>
            </a:r>
            <a:r>
              <a:rPr lang="en-US" sz="1200" b="0" i="0" u="none" strike="noStrike" kern="1200" baseline="0" dirty="0" err="1" smtClean="0">
                <a:solidFill>
                  <a:schemeClr val="tx1"/>
                </a:solidFill>
                <a:latin typeface="+mn-lt"/>
                <a:ea typeface="+mn-ea"/>
                <a:cs typeface="+mn-cs"/>
              </a:rPr>
              <a:t>Laboratoire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Glaciologie</a:t>
            </a:r>
            <a:r>
              <a:rPr lang="en-US" sz="1200" b="0" i="0" u="none" strike="noStrike" kern="1200" baseline="0" dirty="0" smtClean="0">
                <a:solidFill>
                  <a:schemeClr val="tx1"/>
                </a:solidFill>
                <a:latin typeface="+mn-lt"/>
                <a:ea typeface="+mn-ea"/>
                <a:cs typeface="+mn-cs"/>
              </a:rPr>
              <a:t> et </a:t>
            </a:r>
            <a:r>
              <a:rPr lang="en-US" sz="1200" b="0" i="0" u="none" strike="noStrike" kern="1200" baseline="0" dirty="0" err="1" smtClean="0">
                <a:solidFill>
                  <a:schemeClr val="tx1"/>
                </a:solidFill>
                <a:latin typeface="+mn-lt"/>
                <a:ea typeface="+mn-ea"/>
                <a:cs typeface="+mn-cs"/>
              </a:rPr>
              <a:t>Géophysique</a:t>
            </a:r>
            <a:r>
              <a:rPr lang="en-US" sz="1200" b="0" i="0" u="none" strike="noStrike" kern="1200" baseline="0" dirty="0" smtClean="0">
                <a:solidFill>
                  <a:schemeClr val="tx1"/>
                </a:solidFill>
                <a:latin typeface="+mn-lt"/>
                <a:ea typeface="+mn-ea"/>
                <a:cs typeface="+mn-cs"/>
              </a:rPr>
              <a:t> de </a:t>
            </a:r>
            <a:r>
              <a:rPr lang="en-US" sz="1200" b="0" i="0" u="none" strike="noStrike" kern="1200" baseline="0" dirty="0" err="1" smtClean="0">
                <a:solidFill>
                  <a:schemeClr val="tx1"/>
                </a:solidFill>
                <a:latin typeface="+mn-lt"/>
                <a:ea typeface="+mn-ea"/>
                <a:cs typeface="+mn-cs"/>
              </a:rPr>
              <a:t>l’Environnement</a:t>
            </a:r>
            <a:r>
              <a:rPr lang="en-US" sz="1200" b="0" i="0" u="none" strike="noStrike" kern="1200" baseline="0" dirty="0" smtClean="0">
                <a:solidFill>
                  <a:schemeClr val="tx1"/>
                </a:solidFill>
                <a:latin typeface="+mn-lt"/>
                <a:ea typeface="+mn-ea"/>
                <a:cs typeface="+mn-cs"/>
              </a:rPr>
              <a:t> (LGGE), Grenoble, France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CONTACT </a:t>
            </a:r>
          </a:p>
          <a:p>
            <a:r>
              <a:rPr lang="en-US" sz="1200" b="0" i="0" u="none" strike="noStrike" kern="1200" baseline="0" dirty="0" smtClean="0">
                <a:solidFill>
                  <a:schemeClr val="tx1"/>
                </a:solidFill>
                <a:latin typeface="+mn-lt"/>
                <a:ea typeface="+mn-ea"/>
                <a:cs typeface="+mn-cs"/>
              </a:rPr>
              <a:t>Hubertus Fischer: </a:t>
            </a:r>
            <a:r>
              <a:rPr lang="en-US" sz="1200" b="0" i="0" u="none" strike="noStrike" kern="1200" baseline="0" dirty="0" err="1" smtClean="0">
                <a:solidFill>
                  <a:schemeClr val="tx1"/>
                </a:solidFill>
                <a:latin typeface="+mn-lt"/>
                <a:ea typeface="+mn-ea"/>
                <a:cs typeface="+mn-cs"/>
              </a:rPr>
              <a:t>hubertus.fischer@climate.unibe.ch</a:t>
            </a:r>
            <a:r>
              <a:rPr lang="en-US" sz="1200" b="0" i="0" u="none" strike="noStrike" kern="1200" baseline="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667A13C-A4BA-3348-B2DC-1BAC2DFA8645}" type="slidenum">
              <a:rPr lang="en-US" smtClean="0"/>
              <a:t>10</a:t>
            </a:fld>
            <a:endParaRPr lang="en-US" dirty="0"/>
          </a:p>
        </p:txBody>
      </p:sp>
    </p:spTree>
    <p:extLst>
      <p:ext uri="{BB962C8B-B14F-4D97-AF65-F5344CB8AC3E}">
        <p14:creationId xmlns:p14="http://schemas.microsoft.com/office/powerpoint/2010/main" val="2969860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03818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874052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75728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p>
            <a:fld id="{F21750E0-497A-A045-9763-8368240CDA3B}" type="datetimeFigureOut">
              <a:rPr lang="en-US" smtClean="0"/>
              <a:t>1/13/15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327937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CH" smtClean="0"/>
              <a:t>Click to edit Master text styles</a:t>
            </a:r>
          </a:p>
        </p:txBody>
      </p:sp>
      <p:sp>
        <p:nvSpPr>
          <p:cNvPr id="4" name="Date Placeholder 3"/>
          <p:cNvSpPr>
            <a:spLocks noGrp="1"/>
          </p:cNvSpPr>
          <p:nvPr>
            <p:ph type="dt" sz="half" idx="10"/>
          </p:nvPr>
        </p:nvSpPr>
        <p:spPr/>
        <p:txBody>
          <a:bodyPr/>
          <a:lstStyle/>
          <a:p>
            <a:fld id="{F21750E0-497A-A045-9763-8368240CDA3B}" type="datetimeFigureOut">
              <a:rPr lang="en-US" smtClean="0"/>
              <a:t>1/13/15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267733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p>
            <a:fld id="{F21750E0-497A-A045-9763-8368240CDA3B}" type="datetimeFigureOut">
              <a:rPr lang="en-US" smtClean="0"/>
              <a:t>1/13/15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31329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p>
            <a:fld id="{F21750E0-497A-A045-9763-8368240CDA3B}" type="datetimeFigureOut">
              <a:rPr lang="en-US" smtClean="0"/>
              <a:t>1/13/15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693396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p>
            <a:fld id="{F21750E0-497A-A045-9763-8368240CDA3B}" type="datetimeFigureOut">
              <a:rPr lang="en-US" smtClean="0"/>
              <a:t>1/13/15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1577671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750E0-497A-A045-9763-8368240CDA3B}" type="datetimeFigureOut">
              <a:rPr lang="en-US" smtClean="0"/>
              <a:t>1/13/15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28477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2032899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p>
            <a:fld id="{F21750E0-497A-A045-9763-8368240CDA3B}" type="datetimeFigureOut">
              <a:rPr lang="en-US" smtClean="0"/>
              <a:t>1/13/15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BC6FD8-5083-734A-8722-76CFB4C6226D}" type="slidenum">
              <a:rPr lang="en-US" smtClean="0"/>
              <a:t>‹#›</a:t>
            </a:fld>
            <a:endParaRPr lang="en-US" dirty="0"/>
          </a:p>
        </p:txBody>
      </p:sp>
    </p:spTree>
    <p:extLst>
      <p:ext uri="{BB962C8B-B14F-4D97-AF65-F5344CB8AC3E}">
        <p14:creationId xmlns:p14="http://schemas.microsoft.com/office/powerpoint/2010/main" val="42477110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CH"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1750E0-497A-A045-9763-8368240CDA3B}" type="datetimeFigureOut">
              <a:rPr lang="en-US" smtClean="0"/>
              <a:t>1/13/15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C6FD8-5083-734A-8722-76CFB4C6226D}" type="slidenum">
              <a:rPr lang="en-US" smtClean="0"/>
              <a:t>‹#›</a:t>
            </a:fld>
            <a:endParaRPr lang="en-US" dirty="0"/>
          </a:p>
        </p:txBody>
      </p:sp>
    </p:spTree>
    <p:extLst>
      <p:ext uri="{BB962C8B-B14F-4D97-AF65-F5344CB8AC3E}">
        <p14:creationId xmlns:p14="http://schemas.microsoft.com/office/powerpoint/2010/main" val="1617475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Figures – PAGES Magazine</a:t>
            </a:r>
            <a:br>
              <a:rPr lang="en-US" dirty="0" smtClean="0"/>
            </a:br>
            <a:r>
              <a:rPr lang="en-US" dirty="0" smtClean="0"/>
              <a:t>23(1) 2015</a:t>
            </a:r>
            <a:endParaRPr lang="en-US" dirty="0"/>
          </a:p>
        </p:txBody>
      </p:sp>
      <p:sp>
        <p:nvSpPr>
          <p:cNvPr id="3" name="Subtitle 2"/>
          <p:cNvSpPr>
            <a:spLocks noGrp="1"/>
          </p:cNvSpPr>
          <p:nvPr>
            <p:ph type="subTitle" idx="1"/>
          </p:nvPr>
        </p:nvSpPr>
        <p:spPr/>
        <p:txBody>
          <a:bodyPr>
            <a:normAutofit fontScale="92500" lnSpcReduction="10000"/>
          </a:bodyPr>
          <a:lstStyle/>
          <a:p>
            <a:r>
              <a:rPr lang="en-US" dirty="0" smtClean="0"/>
              <a:t>Please cite the PAGES magazine article and, if available, the original reference when using a figure. See note section below the figures for details.</a:t>
            </a:r>
            <a:endParaRPr lang="en-US" dirty="0"/>
          </a:p>
        </p:txBody>
      </p:sp>
    </p:spTree>
    <p:extLst>
      <p:ext uri="{BB962C8B-B14F-4D97-AF65-F5344CB8AC3E}">
        <p14:creationId xmlns:p14="http://schemas.microsoft.com/office/powerpoint/2010/main" val="3370794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2d13Call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04" y="916158"/>
            <a:ext cx="8129778" cy="4744521"/>
          </a:xfrm>
          <a:prstGeom prst="rect">
            <a:avLst/>
          </a:prstGeom>
        </p:spPr>
      </p:pic>
    </p:spTree>
    <p:extLst>
      <p:ext uri="{BB962C8B-B14F-4D97-AF65-F5344CB8AC3E}">
        <p14:creationId xmlns:p14="http://schemas.microsoft.com/office/powerpoint/2010/main" val="1068013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CtempCO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90" y="1094307"/>
            <a:ext cx="7926386" cy="3539614"/>
          </a:xfrm>
          <a:prstGeom prst="rect">
            <a:avLst/>
          </a:prstGeom>
        </p:spPr>
      </p:pic>
    </p:spTree>
    <p:extLst>
      <p:ext uri="{BB962C8B-B14F-4D97-AF65-F5344CB8AC3E}">
        <p14:creationId xmlns:p14="http://schemas.microsoft.com/office/powerpoint/2010/main" val="421788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517" y="924274"/>
            <a:ext cx="4319997" cy="4312001"/>
          </a:xfrm>
          <a:prstGeom prst="rect">
            <a:avLst/>
          </a:prstGeom>
        </p:spPr>
      </p:pic>
    </p:spTree>
    <p:extLst>
      <p:ext uri="{BB962C8B-B14F-4D97-AF65-F5344CB8AC3E}">
        <p14:creationId xmlns:p14="http://schemas.microsoft.com/office/powerpoint/2010/main" val="2456642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 - Kehrwald Zennaro PAG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4839" y="317190"/>
            <a:ext cx="5389551" cy="6219371"/>
          </a:xfrm>
          <a:prstGeom prst="rect">
            <a:avLst/>
          </a:prstGeom>
        </p:spPr>
      </p:pic>
    </p:spTree>
    <p:extLst>
      <p:ext uri="{BB962C8B-B14F-4D97-AF65-F5344CB8AC3E}">
        <p14:creationId xmlns:p14="http://schemas.microsoft.com/office/powerpoint/2010/main" val="177478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073" y="241961"/>
            <a:ext cx="5674492" cy="6372859"/>
          </a:xfrm>
          <a:prstGeom prst="rect">
            <a:avLst/>
          </a:prstGeom>
        </p:spPr>
      </p:pic>
    </p:spTree>
    <p:extLst>
      <p:ext uri="{BB962C8B-B14F-4D97-AF65-F5344CB8AC3E}">
        <p14:creationId xmlns:p14="http://schemas.microsoft.com/office/powerpoint/2010/main" val="2140910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1_FINAL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117" y="651576"/>
            <a:ext cx="6377493" cy="5463048"/>
          </a:xfrm>
          <a:prstGeom prst="rect">
            <a:avLst/>
          </a:prstGeom>
        </p:spPr>
      </p:pic>
    </p:spTree>
    <p:extLst>
      <p:ext uri="{BB962C8B-B14F-4D97-AF65-F5344CB8AC3E}">
        <p14:creationId xmlns:p14="http://schemas.microsoft.com/office/powerpoint/2010/main" val="809242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_FINAL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233" y="621393"/>
            <a:ext cx="6065133" cy="5853334"/>
          </a:xfrm>
          <a:prstGeom prst="rect">
            <a:avLst/>
          </a:prstGeom>
        </p:spPr>
      </p:pic>
    </p:spTree>
    <p:extLst>
      <p:ext uri="{BB962C8B-B14F-4D97-AF65-F5344CB8AC3E}">
        <p14:creationId xmlns:p14="http://schemas.microsoft.com/office/powerpoint/2010/main" val="4128665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695" y="1012341"/>
            <a:ext cx="6344472" cy="4883492"/>
          </a:xfrm>
          <a:prstGeom prst="rect">
            <a:avLst/>
          </a:prstGeom>
        </p:spPr>
      </p:pic>
    </p:spTree>
    <p:extLst>
      <p:ext uri="{BB962C8B-B14F-4D97-AF65-F5344CB8AC3E}">
        <p14:creationId xmlns:p14="http://schemas.microsoft.com/office/powerpoint/2010/main" val="1747984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3643" y="619002"/>
            <a:ext cx="4272534" cy="5273802"/>
          </a:xfrm>
          <a:prstGeom prst="rect">
            <a:avLst/>
          </a:prstGeom>
        </p:spPr>
      </p:pic>
    </p:spTree>
    <p:extLst>
      <p:ext uri="{BB962C8B-B14F-4D97-AF65-F5344CB8AC3E}">
        <p14:creationId xmlns:p14="http://schemas.microsoft.com/office/powerpoint/2010/main" val="465003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_PAGES_NEWS_Lucien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0558" y="292478"/>
            <a:ext cx="5065272" cy="6188208"/>
          </a:xfrm>
          <a:prstGeom prst="rect">
            <a:avLst/>
          </a:prstGeom>
        </p:spPr>
      </p:pic>
    </p:spTree>
    <p:extLst>
      <p:ext uri="{BB962C8B-B14F-4D97-AF65-F5344CB8AC3E}">
        <p14:creationId xmlns:p14="http://schemas.microsoft.com/office/powerpoint/2010/main" val="1088097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_1_FigureWOA_PAGESnew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373" y="229669"/>
            <a:ext cx="6389413" cy="6463787"/>
          </a:xfrm>
          <a:prstGeom prst="rect">
            <a:avLst/>
          </a:prstGeom>
        </p:spPr>
      </p:pic>
    </p:spTree>
    <p:extLst>
      <p:ext uri="{BB962C8B-B14F-4D97-AF65-F5344CB8AC3E}">
        <p14:creationId xmlns:p14="http://schemas.microsoft.com/office/powerpoint/2010/main" val="1205181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2_PAGES_NEWS_Lucien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40" y="1320371"/>
            <a:ext cx="7412036" cy="3800139"/>
          </a:xfrm>
          <a:prstGeom prst="rect">
            <a:avLst/>
          </a:prstGeom>
        </p:spPr>
      </p:pic>
    </p:spTree>
    <p:extLst>
      <p:ext uri="{BB962C8B-B14F-4D97-AF65-F5344CB8AC3E}">
        <p14:creationId xmlns:p14="http://schemas.microsoft.com/office/powerpoint/2010/main" val="2837354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055" y="646016"/>
            <a:ext cx="6491044" cy="5446982"/>
          </a:xfrm>
          <a:prstGeom prst="rect">
            <a:avLst/>
          </a:prstGeom>
        </p:spPr>
      </p:pic>
    </p:spTree>
    <p:extLst>
      <p:ext uri="{BB962C8B-B14F-4D97-AF65-F5344CB8AC3E}">
        <p14:creationId xmlns:p14="http://schemas.microsoft.com/office/powerpoint/2010/main" val="120304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784" y="1669513"/>
            <a:ext cx="8009824" cy="3720966"/>
          </a:xfrm>
          <a:prstGeom prst="rect">
            <a:avLst/>
          </a:prstGeom>
        </p:spPr>
      </p:pic>
    </p:spTree>
    <p:extLst>
      <p:ext uri="{BB962C8B-B14F-4D97-AF65-F5344CB8AC3E}">
        <p14:creationId xmlns:p14="http://schemas.microsoft.com/office/powerpoint/2010/main" val="1293491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4F-stats-update_Fig_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528" y="1661727"/>
            <a:ext cx="8415253" cy="2499345"/>
          </a:xfrm>
          <a:prstGeom prst="rect">
            <a:avLst/>
          </a:prstGeom>
        </p:spPr>
      </p:pic>
    </p:spTree>
    <p:extLst>
      <p:ext uri="{BB962C8B-B14F-4D97-AF65-F5344CB8AC3E}">
        <p14:creationId xmlns:p14="http://schemas.microsoft.com/office/powerpoint/2010/main" val="1055440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F-stats-update_Fig_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230" y="1837356"/>
            <a:ext cx="8479875" cy="2431795"/>
          </a:xfrm>
          <a:prstGeom prst="rect">
            <a:avLst/>
          </a:prstGeom>
        </p:spPr>
      </p:pic>
    </p:spTree>
    <p:extLst>
      <p:ext uri="{BB962C8B-B14F-4D97-AF65-F5344CB8AC3E}">
        <p14:creationId xmlns:p14="http://schemas.microsoft.com/office/powerpoint/2010/main" val="3570964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ewsletterFig_AdobeAcrobat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39" y="2242655"/>
            <a:ext cx="8460919" cy="2269675"/>
          </a:xfrm>
          <a:prstGeom prst="rect">
            <a:avLst/>
          </a:prstGeom>
        </p:spPr>
      </p:pic>
    </p:spTree>
    <p:extLst>
      <p:ext uri="{BB962C8B-B14F-4D97-AF65-F5344CB8AC3E}">
        <p14:creationId xmlns:p14="http://schemas.microsoft.com/office/powerpoint/2010/main" val="3083294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PlioMIP_SAT_Barcelona_report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908" y="689009"/>
            <a:ext cx="8181338" cy="4940924"/>
          </a:xfrm>
          <a:prstGeom prst="rect">
            <a:avLst/>
          </a:prstGeom>
        </p:spPr>
      </p:pic>
    </p:spTree>
    <p:extLst>
      <p:ext uri="{BB962C8B-B14F-4D97-AF65-F5344CB8AC3E}">
        <p14:creationId xmlns:p14="http://schemas.microsoft.com/office/powerpoint/2010/main" val="2847774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retop_WC_t3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7" y="1175368"/>
            <a:ext cx="7350227" cy="4600698"/>
          </a:xfrm>
          <a:prstGeom prst="rect">
            <a:avLst/>
          </a:prstGeom>
        </p:spPr>
      </p:pic>
    </p:spTree>
    <p:extLst>
      <p:ext uri="{BB962C8B-B14F-4D97-AF65-F5344CB8AC3E}">
        <p14:creationId xmlns:p14="http://schemas.microsoft.com/office/powerpoint/2010/main" val="366096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cier2Database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343" y="810598"/>
            <a:ext cx="8126387" cy="5039220"/>
          </a:xfrm>
          <a:prstGeom prst="rect">
            <a:avLst/>
          </a:prstGeom>
        </p:spPr>
      </p:pic>
    </p:spTree>
    <p:extLst>
      <p:ext uri="{BB962C8B-B14F-4D97-AF65-F5344CB8AC3E}">
        <p14:creationId xmlns:p14="http://schemas.microsoft.com/office/powerpoint/2010/main" val="3252298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n Nicolas-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652" y="927492"/>
            <a:ext cx="7444911" cy="4951457"/>
          </a:xfrm>
          <a:prstGeom prst="rect">
            <a:avLst/>
          </a:prstGeom>
        </p:spPr>
      </p:pic>
    </p:spTree>
    <p:extLst>
      <p:ext uri="{BB962C8B-B14F-4D97-AF65-F5344CB8AC3E}">
        <p14:creationId xmlns:p14="http://schemas.microsoft.com/office/powerpoint/2010/main" val="2474044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model-data-comparison-PAGES-mag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71" y="560443"/>
            <a:ext cx="7961850" cy="5109906"/>
          </a:xfrm>
          <a:prstGeom prst="rect">
            <a:avLst/>
          </a:prstGeom>
        </p:spPr>
      </p:pic>
    </p:spTree>
    <p:extLst>
      <p:ext uri="{BB962C8B-B14F-4D97-AF65-F5344CB8AC3E}">
        <p14:creationId xmlns:p14="http://schemas.microsoft.com/office/powerpoint/2010/main" val="2175048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1_inset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335" y="608135"/>
            <a:ext cx="7529903" cy="5660493"/>
          </a:xfrm>
          <a:prstGeom prst="rect">
            <a:avLst/>
          </a:prstGeom>
        </p:spPr>
      </p:pic>
    </p:spTree>
    <p:extLst>
      <p:ext uri="{BB962C8B-B14F-4D97-AF65-F5344CB8AC3E}">
        <p14:creationId xmlns:p14="http://schemas.microsoft.com/office/powerpoint/2010/main" val="3228777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P sites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42" y="1109250"/>
            <a:ext cx="8108793" cy="4700037"/>
          </a:xfrm>
          <a:prstGeom prst="rect">
            <a:avLst/>
          </a:prstGeom>
        </p:spPr>
      </p:pic>
    </p:spTree>
    <p:extLst>
      <p:ext uri="{BB962C8B-B14F-4D97-AF65-F5344CB8AC3E}">
        <p14:creationId xmlns:p14="http://schemas.microsoft.com/office/powerpoint/2010/main" val="885577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ores of taihu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7" y="811796"/>
            <a:ext cx="6997165" cy="5247874"/>
          </a:xfrm>
          <a:prstGeom prst="rect">
            <a:avLst/>
          </a:prstGeom>
        </p:spPr>
      </p:pic>
    </p:spTree>
    <p:extLst>
      <p:ext uri="{BB962C8B-B14F-4D97-AF65-F5344CB8AC3E}">
        <p14:creationId xmlns:p14="http://schemas.microsoft.com/office/powerpoint/2010/main" val="165274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thiopia2_306 049.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464" y="891398"/>
            <a:ext cx="7437630" cy="4958419"/>
          </a:xfrm>
          <a:prstGeom prst="rect">
            <a:avLst/>
          </a:prstGeom>
        </p:spPr>
      </p:pic>
    </p:spTree>
    <p:extLst>
      <p:ext uri="{BB962C8B-B14F-4D97-AF65-F5344CB8AC3E}">
        <p14:creationId xmlns:p14="http://schemas.microsoft.com/office/powerpoint/2010/main" val="1435926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413" y="756099"/>
            <a:ext cx="7183731" cy="5309879"/>
          </a:xfrm>
          <a:prstGeom prst="rect">
            <a:avLst/>
          </a:prstGeom>
        </p:spPr>
      </p:pic>
    </p:spTree>
    <p:extLst>
      <p:ext uri="{BB962C8B-B14F-4D97-AF65-F5344CB8AC3E}">
        <p14:creationId xmlns:p14="http://schemas.microsoft.com/office/powerpoint/2010/main" val="3781481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 modern_new-crop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4373" y="485187"/>
            <a:ext cx="6458561" cy="6178349"/>
          </a:xfrm>
          <a:prstGeom prst="rect">
            <a:avLst/>
          </a:prstGeom>
        </p:spPr>
      </p:pic>
    </p:spTree>
    <p:extLst>
      <p:ext uri="{BB962C8B-B14F-4D97-AF65-F5344CB8AC3E}">
        <p14:creationId xmlns:p14="http://schemas.microsoft.com/office/powerpoint/2010/main" val="54070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driguez-Sanz and Mortyn_Fig. 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5" y="1526627"/>
            <a:ext cx="8703382" cy="3161334"/>
          </a:xfrm>
          <a:prstGeom prst="rect">
            <a:avLst/>
          </a:prstGeom>
        </p:spPr>
      </p:pic>
    </p:spTree>
    <p:extLst>
      <p:ext uri="{BB962C8B-B14F-4D97-AF65-F5344CB8AC3E}">
        <p14:creationId xmlns:p14="http://schemas.microsoft.com/office/powerpoint/2010/main" val="1337453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driguez-Sanz and Mortyn_Fig. 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7552" y="148610"/>
            <a:ext cx="2704310" cy="6511807"/>
          </a:xfrm>
          <a:prstGeom prst="rect">
            <a:avLst/>
          </a:prstGeom>
        </p:spPr>
      </p:pic>
    </p:spTree>
    <p:extLst>
      <p:ext uri="{BB962C8B-B14F-4D97-AF65-F5344CB8AC3E}">
        <p14:creationId xmlns:p14="http://schemas.microsoft.com/office/powerpoint/2010/main" val="992904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fig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128" y="52913"/>
            <a:ext cx="5808412" cy="6650478"/>
          </a:xfrm>
          <a:prstGeom prst="rect">
            <a:avLst/>
          </a:prstGeom>
        </p:spPr>
      </p:pic>
    </p:spTree>
    <p:extLst>
      <p:ext uri="{BB962C8B-B14F-4D97-AF65-F5344CB8AC3E}">
        <p14:creationId xmlns:p14="http://schemas.microsoft.com/office/powerpoint/2010/main" val="517153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fig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3" y="1799872"/>
            <a:ext cx="8743303" cy="3158288"/>
          </a:xfrm>
          <a:prstGeom prst="rect">
            <a:avLst/>
          </a:prstGeom>
        </p:spPr>
      </p:pic>
    </p:spTree>
    <p:extLst>
      <p:ext uri="{BB962C8B-B14F-4D97-AF65-F5344CB8AC3E}">
        <p14:creationId xmlns:p14="http://schemas.microsoft.com/office/powerpoint/2010/main" val="1169889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1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84" y="2269675"/>
            <a:ext cx="8465481" cy="2320169"/>
          </a:xfrm>
          <a:prstGeom prst="rect">
            <a:avLst/>
          </a:prstGeom>
        </p:spPr>
      </p:pic>
    </p:spTree>
    <p:extLst>
      <p:ext uri="{BB962C8B-B14F-4D97-AF65-F5344CB8AC3E}">
        <p14:creationId xmlns:p14="http://schemas.microsoft.com/office/powerpoint/2010/main" val="1917761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2_LvG.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18" y="1891396"/>
            <a:ext cx="8709354" cy="2310206"/>
          </a:xfrm>
          <a:prstGeom prst="rect">
            <a:avLst/>
          </a:prstGeom>
        </p:spPr>
      </p:pic>
    </p:spTree>
    <p:extLst>
      <p:ext uri="{BB962C8B-B14F-4D97-AF65-F5344CB8AC3E}">
        <p14:creationId xmlns:p14="http://schemas.microsoft.com/office/powerpoint/2010/main" val="17543179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955</TotalTime>
  <Words>6652</Words>
  <Application>Microsoft Macintosh PowerPoint</Application>
  <PresentationFormat>On-screen Show (4:3)</PresentationFormat>
  <Paragraphs>534</Paragraphs>
  <Slides>35</Slides>
  <Notes>34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Figures – PAGES Magazine 23(1)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dc:creator>
  <cp:lastModifiedBy>Lucien von Gunten</cp:lastModifiedBy>
  <cp:revision>97</cp:revision>
  <dcterms:created xsi:type="dcterms:W3CDTF">2012-10-30T11:34:31Z</dcterms:created>
  <dcterms:modified xsi:type="dcterms:W3CDTF">2015-01-13T15:25:14Z</dcterms:modified>
</cp:coreProperties>
</file>