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901" autoAdjust="0"/>
  </p:normalViewPr>
  <p:slideViewPr>
    <p:cSldViewPr snapToGrid="0" snapToObjects="1">
      <p:cViewPr>
        <p:scale>
          <a:sx n="76" d="100"/>
          <a:sy n="76" d="100"/>
        </p:scale>
        <p:origin x="-4200" y="-6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B21EF-2DEE-034F-8C93-B01166376A0D}" type="datetimeFigureOut">
              <a:rPr lang="en-US" smtClean="0"/>
              <a:t>8/22/13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7A13C-A4BA-3348-B2DC-1BAC2DFA8645}" type="slidenum">
              <a:rPr lang="en-US" smtClean="0"/>
              <a:t>‹#›</a:t>
            </a:fld>
            <a:endParaRPr lang="en-US" dirty="0"/>
          </a:p>
        </p:txBody>
      </p:sp>
    </p:spTree>
    <p:extLst>
      <p:ext uri="{BB962C8B-B14F-4D97-AF65-F5344CB8AC3E}">
        <p14:creationId xmlns:p14="http://schemas.microsoft.com/office/powerpoint/2010/main" val="1231932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Editorial: El Niño-Southern Oscillation - observations and modeling</a:t>
            </a:r>
          </a:p>
          <a:p>
            <a:endParaRPr lang="en-US" dirty="0" smtClean="0"/>
          </a:p>
          <a:p>
            <a:r>
              <a:rPr lang="en-US" dirty="0" smtClean="0"/>
              <a:t>Pascale Braconnot1, C. Brierley2 and S.P. Harrison3,4</a:t>
            </a:r>
          </a:p>
          <a:p>
            <a:r>
              <a:rPr lang="en-US" dirty="0" smtClean="0"/>
              <a:t>1Laboratoire des Sciences du </a:t>
            </a:r>
            <a:r>
              <a:rPr lang="en-US" dirty="0" err="1" smtClean="0"/>
              <a:t>Climat</a:t>
            </a:r>
            <a:r>
              <a:rPr lang="en-US" dirty="0" smtClean="0"/>
              <a:t> et de </a:t>
            </a:r>
            <a:r>
              <a:rPr lang="en-US" dirty="0" err="1" smtClean="0"/>
              <a:t>l’Environnement</a:t>
            </a:r>
            <a:r>
              <a:rPr lang="en-US" dirty="0" smtClean="0"/>
              <a:t>, </a:t>
            </a:r>
            <a:r>
              <a:rPr lang="en-US" dirty="0" err="1" smtClean="0"/>
              <a:t>unité</a:t>
            </a:r>
            <a:r>
              <a:rPr lang="en-US" dirty="0" smtClean="0"/>
              <a:t> </a:t>
            </a:r>
            <a:r>
              <a:rPr lang="en-US" dirty="0" err="1" smtClean="0"/>
              <a:t>mixte</a:t>
            </a:r>
            <a:r>
              <a:rPr lang="en-US" dirty="0" smtClean="0"/>
              <a:t> CEA-CNRS-UVSQ, </a:t>
            </a:r>
            <a:r>
              <a:rPr lang="en-US" dirty="0" err="1" smtClean="0"/>
              <a:t>Saclay</a:t>
            </a:r>
            <a:r>
              <a:rPr lang="en-US" dirty="0" smtClean="0"/>
              <a:t>, France; </a:t>
            </a:r>
            <a:r>
              <a:rPr lang="en-US" dirty="0" err="1" smtClean="0"/>
              <a:t>pascale.braconnot@lsce.ipsl.fr</a:t>
            </a:r>
            <a:endParaRPr lang="en-US" dirty="0" smtClean="0"/>
          </a:p>
          <a:p>
            <a:r>
              <a:rPr lang="en-US" dirty="0" smtClean="0"/>
              <a:t>2Department of Geography, University College London, UK; 3Department of Biological Sciences, Macquarie University, North </a:t>
            </a:r>
            <a:r>
              <a:rPr lang="en-US" dirty="0" err="1" smtClean="0"/>
              <a:t>Ryde</a:t>
            </a:r>
            <a:r>
              <a:rPr lang="en-US" dirty="0" smtClean="0"/>
              <a:t>, Australia;</a:t>
            </a:r>
          </a:p>
          <a:p>
            <a:r>
              <a:rPr lang="en-US" dirty="0" smtClean="0"/>
              <a:t>4Centre for Past Climate Change and School of Archaeology, Geography and Environmental Sciences, University of Reading, UK</a:t>
            </a:r>
          </a:p>
          <a:p>
            <a:endParaRPr lang="en-US" dirty="0" smtClean="0"/>
          </a:p>
          <a:p>
            <a:r>
              <a:rPr lang="en-US" sz="1200" b="0" i="0" u="none" strike="noStrike" kern="1200" baseline="0" dirty="0" smtClean="0">
                <a:solidFill>
                  <a:schemeClr val="tx1"/>
                </a:solidFill>
                <a:latin typeface="+mn-lt"/>
                <a:ea typeface="+mn-ea"/>
                <a:cs typeface="+mn-cs"/>
              </a:rPr>
              <a:t>Figure 1: La Nina event of 1999. Left: Positive (purple) and negative (blue) sea surface temperature </a:t>
            </a:r>
            <a:r>
              <a:rPr lang="en-US" sz="1200" b="0" i="0" u="none" strike="noStrike" kern="1200" baseline="0" dirty="0" smtClean="0">
                <a:solidFill>
                  <a:schemeClr val="tx1"/>
                </a:solidFill>
                <a:latin typeface="+mn-lt"/>
                <a:ea typeface="+mn-ea"/>
                <a:cs typeface="+mn-cs"/>
              </a:rPr>
              <a:t>anomalies. </a:t>
            </a:r>
            <a:r>
              <a:rPr lang="en-US" sz="1200" b="0" i="0" u="none" strike="noStrike" kern="1200" baseline="0" dirty="0" smtClean="0">
                <a:solidFill>
                  <a:schemeClr val="tx1"/>
                </a:solidFill>
                <a:latin typeface="+mn-lt"/>
                <a:ea typeface="+mn-ea"/>
                <a:cs typeface="+mn-cs"/>
              </a:rPr>
              <a:t>Right: Positive (blue) and negative (brown) rainfall anomalies</a:t>
            </a:r>
          </a:p>
          <a:p>
            <a:r>
              <a:rPr lang="en-US" sz="1200" b="0" i="0" u="none" strike="noStrike" kern="1200" baseline="0" dirty="0" smtClean="0">
                <a:solidFill>
                  <a:schemeClr val="tx1"/>
                </a:solidFill>
                <a:latin typeface="+mn-lt"/>
                <a:ea typeface="+mn-ea"/>
                <a:cs typeface="+mn-cs"/>
              </a:rPr>
              <a:t>(mm). The four El Nino regions referred to in the following articles are depicted in the right panel. Images from NASA.</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Reconstructing ENSO in the Eastern Tropical Pacific from short-lived marine mollusks</a:t>
            </a:r>
          </a:p>
          <a:p>
            <a:endParaRPr lang="en-US" dirty="0" smtClean="0"/>
          </a:p>
          <a:p>
            <a:r>
              <a:rPr lang="en-US" dirty="0" err="1" smtClean="0"/>
              <a:t>Matthieu</a:t>
            </a:r>
            <a:r>
              <a:rPr lang="en-US" dirty="0" smtClean="0"/>
              <a:t> Carré1, S. Purca2 and J.P. Sachs3</a:t>
            </a:r>
          </a:p>
          <a:p>
            <a:r>
              <a:rPr lang="en-US" dirty="0" smtClean="0"/>
              <a:t>1UM2-CNRS-IRD, </a:t>
            </a:r>
            <a:r>
              <a:rPr lang="en-US" dirty="0" err="1" smtClean="0"/>
              <a:t>Institut</a:t>
            </a:r>
            <a:r>
              <a:rPr lang="en-US" dirty="0" smtClean="0"/>
              <a:t> des Sciences de </a:t>
            </a:r>
            <a:r>
              <a:rPr lang="en-US" dirty="0" err="1" smtClean="0"/>
              <a:t>l'Evolution</a:t>
            </a:r>
            <a:r>
              <a:rPr lang="en-US" dirty="0" smtClean="0"/>
              <a:t> de Montpellier, France; matthieu.carre@univ-montp2.fr</a:t>
            </a:r>
          </a:p>
          <a:p>
            <a:r>
              <a:rPr lang="en-US" dirty="0" smtClean="0"/>
              <a:t>2Instituto del Mar del Peru, Callao, Peru; 3School of Oceanography, University of Washington, Seattle, USA</a:t>
            </a:r>
          </a:p>
          <a:p>
            <a:endParaRPr lang="en-US" dirty="0" smtClean="0"/>
          </a:p>
          <a:p>
            <a:r>
              <a:rPr lang="en-US" sz="1200" b="0" i="0" u="none" strike="noStrike" kern="1200" baseline="0" dirty="0" smtClean="0">
                <a:solidFill>
                  <a:schemeClr val="tx1"/>
                </a:solidFill>
                <a:latin typeface="+mn-lt"/>
                <a:ea typeface="+mn-ea"/>
                <a:cs typeface="+mn-cs"/>
              </a:rPr>
              <a:t>Figure 2: A) Distributions of annual Ni.o1+2 index from 1950 to 2002, seasonal ΔT values in Callao, Peru from 1950 to 2002 excluding extreme El Nino events in 1982-83 and 1997-98, and ΔT values calculated from a modern sample of M. </a:t>
            </a:r>
            <a:r>
              <a:rPr lang="en-US" sz="1200" b="0" i="0" u="none" strike="noStrike" kern="1200" baseline="0" dirty="0" err="1" smtClean="0">
                <a:solidFill>
                  <a:schemeClr val="tx1"/>
                </a:solidFill>
                <a:latin typeface="+mn-lt"/>
                <a:ea typeface="+mn-ea"/>
                <a:cs typeface="+mn-cs"/>
              </a:rPr>
              <a:t>donacium</a:t>
            </a:r>
            <a:r>
              <a:rPr lang="en-US" sz="1200" b="0" i="0" u="none" strike="noStrike" kern="1200" baseline="0" dirty="0" smtClean="0">
                <a:solidFill>
                  <a:schemeClr val="tx1"/>
                </a:solidFill>
                <a:latin typeface="+mn-lt"/>
                <a:ea typeface="+mn-ea"/>
                <a:cs typeface="+mn-cs"/>
              </a:rPr>
              <a:t> shells from Ica, Peru. B) Results of Monte Carlo simulations undertaken to estimate the uncertainties of mollusk-derived paleoclimate reconstructions. Plots show the true value (green), the ensemble average value (black line), and the standard error (blue area) vs. the sample size, for the reconstruction of the mean and variance of ΔT.</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Challenges in understanding and modeling ENSO</a:t>
            </a:r>
          </a:p>
          <a:p>
            <a:endParaRPr lang="en-US" dirty="0" smtClean="0"/>
          </a:p>
          <a:p>
            <a:r>
              <a:rPr lang="en-US" dirty="0" err="1" smtClean="0"/>
              <a:t>Antonietta</a:t>
            </a:r>
            <a:r>
              <a:rPr lang="en-US" dirty="0" smtClean="0"/>
              <a:t> Capotondi1, E. Guilyardi2 and B. Kirtman3</a:t>
            </a:r>
          </a:p>
          <a:p>
            <a:r>
              <a:rPr lang="en-US" dirty="0" smtClean="0"/>
              <a:t>1CIRES, University of Colorado, Boulder, USA; </a:t>
            </a:r>
            <a:r>
              <a:rPr lang="en-US" dirty="0" err="1" smtClean="0"/>
              <a:t>antonietta.capotondi@noaa.gov</a:t>
            </a:r>
            <a:endParaRPr lang="en-US" dirty="0" smtClean="0"/>
          </a:p>
          <a:p>
            <a:r>
              <a:rPr lang="en-US" dirty="0" smtClean="0"/>
              <a:t>2LOCEAN, </a:t>
            </a:r>
            <a:r>
              <a:rPr lang="en-US" dirty="0" err="1" smtClean="0"/>
              <a:t>Institut</a:t>
            </a:r>
            <a:r>
              <a:rPr lang="en-US" dirty="0" smtClean="0"/>
              <a:t> Pierre Simon Laplace, Paris, France; 3RSMAS/MPO, University of Miami, USA</a:t>
            </a:r>
          </a:p>
          <a:p>
            <a:endParaRPr lang="en-US" dirty="0" smtClean="0"/>
          </a:p>
          <a:p>
            <a:r>
              <a:rPr lang="en-US" sz="1200" b="0" i="0" u="none" strike="noStrike" kern="1200" baseline="0" dirty="0" smtClean="0">
                <a:solidFill>
                  <a:schemeClr val="tx1"/>
                </a:solidFill>
                <a:latin typeface="+mn-lt"/>
                <a:ea typeface="+mn-ea"/>
                <a:cs typeface="+mn-cs"/>
              </a:rPr>
              <a:t>Figure 1: Composite spatial pattern of SST anomalies for the “canonical” </a:t>
            </a:r>
            <a:r>
              <a:rPr lang="en-US" sz="1200" b="1" i="0" u="none" strike="noStrike" kern="1200" baseline="0" dirty="0" smtClean="0">
                <a:solidFill>
                  <a:schemeClr val="tx1"/>
                </a:solidFill>
                <a:latin typeface="+mn-lt"/>
                <a:ea typeface="+mn-ea"/>
                <a:cs typeface="+mn-cs"/>
              </a:rPr>
              <a:t>(top) </a:t>
            </a:r>
            <a:r>
              <a:rPr lang="en-US" sz="1200" b="0" i="0" u="none" strike="noStrike" kern="1200" baseline="0" dirty="0" smtClean="0">
                <a:solidFill>
                  <a:schemeClr val="tx1"/>
                </a:solidFill>
                <a:latin typeface="+mn-lt"/>
                <a:ea typeface="+mn-ea"/>
                <a:cs typeface="+mn-cs"/>
              </a:rPr>
              <a:t>and “Central Pacific” </a:t>
            </a:r>
            <a:r>
              <a:rPr lang="en-US" sz="1200" b="1" i="0" u="none" strike="noStrike" kern="1200" baseline="0" dirty="0" smtClean="0">
                <a:solidFill>
                  <a:schemeClr val="tx1"/>
                </a:solidFill>
                <a:latin typeface="+mn-lt"/>
                <a:ea typeface="+mn-ea"/>
                <a:cs typeface="+mn-cs"/>
              </a:rPr>
              <a:t>(bottom) </a:t>
            </a:r>
            <a:r>
              <a:rPr lang="en-US" sz="1200" b="0" i="0" u="none" strike="noStrike" kern="1200" baseline="0" dirty="0" smtClean="0">
                <a:solidFill>
                  <a:schemeClr val="tx1"/>
                </a:solidFill>
                <a:latin typeface="+mn-lt"/>
                <a:ea typeface="+mn-ea"/>
                <a:cs typeface="+mn-cs"/>
              </a:rPr>
              <a:t>El Nino types (SODA 2.0.2/3) from 1958 to 2007 computed with the approach of </a:t>
            </a:r>
            <a:r>
              <a:rPr lang="en-US" sz="1200" b="0" i="0" u="none" strike="noStrike" kern="1200" baseline="0" dirty="0" err="1" smtClean="0">
                <a:solidFill>
                  <a:schemeClr val="tx1"/>
                </a:solidFill>
                <a:latin typeface="+mn-lt"/>
                <a:ea typeface="+mn-ea"/>
                <a:cs typeface="+mn-cs"/>
              </a:rPr>
              <a:t>Kug</a:t>
            </a:r>
            <a:r>
              <a:rPr lang="en-US" sz="1200" b="0" i="0" u="none" strike="noStrike" kern="1200" baseline="0" dirty="0" smtClean="0">
                <a:solidFill>
                  <a:schemeClr val="tx1"/>
                </a:solidFill>
                <a:latin typeface="+mn-lt"/>
                <a:ea typeface="+mn-ea"/>
                <a:cs typeface="+mn-cs"/>
              </a:rPr>
              <a:t> et al. (2009). Canonical El </a:t>
            </a:r>
            <a:r>
              <a:rPr lang="en-US" sz="1200" b="0" i="0" u="none" strike="noStrike" kern="1200" baseline="0" dirty="0" err="1" smtClean="0">
                <a:solidFill>
                  <a:schemeClr val="tx1"/>
                </a:solidFill>
                <a:latin typeface="+mn-lt"/>
                <a:ea typeface="+mn-ea"/>
                <a:cs typeface="+mn-cs"/>
              </a:rPr>
              <a:t>Ninos</a:t>
            </a:r>
            <a:r>
              <a:rPr lang="en-US" sz="1200" b="0" i="0" u="none" strike="noStrike" kern="1200" baseline="0" dirty="0" smtClean="0">
                <a:solidFill>
                  <a:schemeClr val="tx1"/>
                </a:solidFill>
                <a:latin typeface="+mn-lt"/>
                <a:ea typeface="+mn-ea"/>
                <a:cs typeface="+mn-cs"/>
              </a:rPr>
              <a:t> are characterized by a boreal winter (DJF) Nino3 index larger than 0.5°C and larger than the Nino4 index (red and blue dashed boxes, respectively), and vice versa for the Central Pacific El Nino (from </a:t>
            </a:r>
            <a:r>
              <a:rPr lang="en-US" sz="1200" b="0" i="0" u="none" strike="noStrike" kern="1200" baseline="0" dirty="0" err="1" smtClean="0">
                <a:solidFill>
                  <a:schemeClr val="tx1"/>
                </a:solidFill>
                <a:latin typeface="+mn-lt"/>
                <a:ea typeface="+mn-ea"/>
                <a:cs typeface="+mn-cs"/>
              </a:rPr>
              <a:t>Capotondi</a:t>
            </a:r>
            <a:r>
              <a:rPr lang="en-US" sz="1200" b="0" i="0" u="none" strike="noStrike" kern="1200" baseline="0" dirty="0" smtClean="0">
                <a:solidFill>
                  <a:schemeClr val="tx1"/>
                </a:solidFill>
                <a:latin typeface="+mn-lt"/>
                <a:ea typeface="+mn-ea"/>
                <a:cs typeface="+mn-cs"/>
              </a:rPr>
              <a:t>, in press). Observed El Nino events can be described as blends of these two end-member types.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Challenges in understanding and modeling ENSO</a:t>
            </a:r>
          </a:p>
          <a:p>
            <a:endParaRPr lang="en-US" dirty="0" smtClean="0"/>
          </a:p>
          <a:p>
            <a:r>
              <a:rPr lang="en-US" dirty="0" err="1" smtClean="0"/>
              <a:t>Antonietta</a:t>
            </a:r>
            <a:r>
              <a:rPr lang="en-US" dirty="0" smtClean="0"/>
              <a:t> Capotondi1, E. Guilyardi2 and B. Kirtman3</a:t>
            </a:r>
          </a:p>
          <a:p>
            <a:r>
              <a:rPr lang="en-US" dirty="0" smtClean="0"/>
              <a:t>1CIRES, University of Colorado, Boulder, USA; </a:t>
            </a:r>
            <a:r>
              <a:rPr lang="en-US" dirty="0" err="1" smtClean="0"/>
              <a:t>antonietta.capotondi@noaa.gov</a:t>
            </a:r>
            <a:endParaRPr lang="en-US" dirty="0" smtClean="0"/>
          </a:p>
          <a:p>
            <a:r>
              <a:rPr lang="en-US" dirty="0" smtClean="0"/>
              <a:t>2LOCEAN, </a:t>
            </a:r>
            <a:r>
              <a:rPr lang="en-US" dirty="0" err="1" smtClean="0"/>
              <a:t>Institut</a:t>
            </a:r>
            <a:r>
              <a:rPr lang="en-US" dirty="0" smtClean="0"/>
              <a:t> Pierre Simon Laplace, Paris, France; 3RSMAS/MPO, University of Miami, USA</a:t>
            </a:r>
          </a:p>
          <a:p>
            <a:endParaRPr lang="en-US" dirty="0" smtClean="0"/>
          </a:p>
          <a:p>
            <a:r>
              <a:rPr lang="en-US" sz="1200" b="0" i="0" u="none" strike="noStrike" kern="1200" baseline="0" dirty="0" smtClean="0">
                <a:solidFill>
                  <a:schemeClr val="tx1"/>
                </a:solidFill>
                <a:latin typeface="+mn-lt"/>
                <a:ea typeface="+mn-ea"/>
                <a:cs typeface="+mn-cs"/>
              </a:rPr>
              <a:t>Figure 2: Standard deviation of Nino3 SST anomalies for thirteen CMIP5 model experiments. Blue bars, pre-industrial control experiments; orange bars, years 90-140 from the 1% year-1 CO2 increase experiments; red bars, years 50-150 after an abrupt four-fold CO2 increase. Model names are given on the x-axis. Error bars indicate the standard deviations over 50-year windows of Nino3 anomalies in the multi-century control experiments. Thus, when the Ni.o3 standard deviation in one of the CO2 runs falls outside the error bar, the changes are deemed significant (modified from </a:t>
            </a:r>
            <a:r>
              <a:rPr lang="en-US" sz="1200" b="0" i="0" u="none" strike="noStrike" kern="1200" baseline="0" dirty="0" err="1" smtClean="0">
                <a:solidFill>
                  <a:schemeClr val="tx1"/>
                </a:solidFill>
                <a:latin typeface="+mn-lt"/>
                <a:ea typeface="+mn-ea"/>
                <a:cs typeface="+mn-cs"/>
              </a:rPr>
              <a:t>Guilyardi</a:t>
            </a:r>
            <a:r>
              <a:rPr lang="en-US" sz="1200" b="0" i="0" u="none" strike="noStrike" kern="1200" baseline="0" dirty="0" smtClean="0">
                <a:solidFill>
                  <a:schemeClr val="tx1"/>
                </a:solidFill>
                <a:latin typeface="+mn-lt"/>
                <a:ea typeface="+mn-ea"/>
                <a:cs typeface="+mn-cs"/>
              </a:rPr>
              <a:t> et al. 2012b). As in CMIP3, this new set of model simulations does not provide a clear trend for ENSO strength in a warming climate.</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Coral-model comparison highlighting the role of salinity in long-term trends</a:t>
            </a:r>
          </a:p>
          <a:p>
            <a:endParaRPr lang="en-US" dirty="0" smtClean="0"/>
          </a:p>
          <a:p>
            <a:r>
              <a:rPr lang="en-US" dirty="0" smtClean="0"/>
              <a:t>Diane M. Thompson1, T.R. Ault1, M.N. Evans2,1, J.E. Cole1,3, J. Emile-Geay4, A.N. LeGrande5</a:t>
            </a:r>
          </a:p>
          <a:p>
            <a:r>
              <a:rPr lang="en-US" dirty="0" smtClean="0"/>
              <a:t>1Department of Geosciences, University of Arizona, Tucson, USA; </a:t>
            </a:r>
            <a:r>
              <a:rPr lang="en-US" dirty="0" err="1" smtClean="0"/>
              <a:t>thompsod@email.arizona.edu</a:t>
            </a:r>
            <a:endParaRPr lang="en-US" dirty="0" smtClean="0"/>
          </a:p>
          <a:p>
            <a:r>
              <a:rPr lang="en-US" dirty="0" smtClean="0"/>
              <a:t>2Department of Geology and Earth System Science Interdisciplinary Center, University of Maryland, College Park, USA; 3Department of Atmospheric Sciences, University of Arizona, Tucson; USA; 4Department of Earth Sciences, University of Southern California, Los Angeles, USA; 5NASA Goddard Institute for Space Studies and Center for Climate Systems Research, Columbia University, New York,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Magnitude of the trend slope (‰ per decade), computed by linear regression through the trend principal component (PC) in corals (far left) and </a:t>
            </a:r>
            <a:r>
              <a:rPr lang="en-US" sz="1200" b="0" i="0" u="none" strike="noStrike" kern="1200" baseline="0" dirty="0" err="1" smtClean="0">
                <a:solidFill>
                  <a:schemeClr val="tx1"/>
                </a:solidFill>
                <a:latin typeface="+mn-lt"/>
                <a:ea typeface="+mn-ea"/>
                <a:cs typeface="+mn-cs"/>
              </a:rPr>
              <a:t>pseudocorals</a:t>
            </a:r>
            <a:r>
              <a:rPr lang="en-US" sz="1200" b="0" i="0" u="none" strike="noStrike" kern="1200" baseline="0" dirty="0" smtClean="0">
                <a:solidFill>
                  <a:schemeClr val="tx1"/>
                </a:solidFill>
                <a:latin typeface="+mn-lt"/>
                <a:ea typeface="+mn-ea"/>
                <a:cs typeface="+mn-cs"/>
              </a:rPr>
              <a:t> modeled from Simple Ocean Data Assimilation (SODA) 20</a:t>
            </a:r>
            <a:r>
              <a:rPr lang="en-US" sz="1200" b="0" i="0" u="none" strike="noStrike" kern="1200" baseline="30000" dirty="0"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 century reanalysis (Carton and Giese 2008; Compo et al. 2011), a 500-year control run from the CGCM version CM2.1 of the Geophysical Fluid Dynamics Laboratory (GFDL cm2.1) (Wittenberg et al. 2009), and all CMIP-3 and CMIP-5 model ensembles (average of all models from each modeling group). In each case, δ18Ocoral was modeled from SST and SSS (1), SST only (2), and SSS only (3). Error bars depict +/-1 standard deviation of the regression estimate.</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Coral-model comparison highlighting the role of salinity in long-term trends</a:t>
            </a:r>
          </a:p>
          <a:p>
            <a:endParaRPr lang="en-US" dirty="0" smtClean="0"/>
          </a:p>
          <a:p>
            <a:r>
              <a:rPr lang="en-US" dirty="0" smtClean="0"/>
              <a:t>Diane M. Thompson1, T.R. Ault1, M.N. Evans2,1, J.E. Cole1,3, J. Emile-Geay4, A.N. LeGrande5</a:t>
            </a:r>
          </a:p>
          <a:p>
            <a:r>
              <a:rPr lang="en-US" dirty="0" smtClean="0"/>
              <a:t>1Department of Geosciences, University of Arizona, Tucson, USA; </a:t>
            </a:r>
            <a:r>
              <a:rPr lang="en-US" dirty="0" err="1" smtClean="0"/>
              <a:t>thompsod@email.arizona.edu</a:t>
            </a:r>
            <a:endParaRPr lang="en-US" dirty="0" smtClean="0"/>
          </a:p>
          <a:p>
            <a:r>
              <a:rPr lang="en-US" dirty="0" smtClean="0"/>
              <a:t>2Department of Geology and Earth System Science Interdisciplinary Center, University of Maryland, College Park, USA; 3Department of Atmospheric Sciences, University of Arizona, Tucson; USA; 4Department of Earth Sciences, University of Southern California, Los Angeles, USA; 5NASA Goddard Institute for Space Studies and Center for Climate Systems Research, Columbia University, New York,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2: Slope of the GISS ModelE2 simulated δ18Osw vs. salinity relationship at each </a:t>
            </a:r>
            <a:r>
              <a:rPr lang="en-US" sz="1200" b="0" i="0" u="none" strike="noStrike" kern="1200" baseline="0" dirty="0" err="1" smtClean="0">
                <a:solidFill>
                  <a:schemeClr val="tx1"/>
                </a:solidFill>
                <a:latin typeface="+mn-lt"/>
                <a:ea typeface="+mn-ea"/>
                <a:cs typeface="+mn-cs"/>
              </a:rPr>
              <a:t>gridbox</a:t>
            </a:r>
            <a:r>
              <a:rPr lang="en-US" sz="1200" b="0" i="0" u="none" strike="noStrike" kern="1200" baseline="0" dirty="0" smtClean="0">
                <a:solidFill>
                  <a:schemeClr val="tx1"/>
                </a:solidFill>
                <a:latin typeface="+mn-lt"/>
                <a:ea typeface="+mn-ea"/>
                <a:cs typeface="+mn-cs"/>
              </a:rPr>
              <a:t> on monthly </a:t>
            </a:r>
            <a:r>
              <a:rPr lang="en-US" sz="1200" b="1" i="0" u="none" strike="noStrike" kern="1200" baseline="0" dirty="0" smtClean="0">
                <a:solidFill>
                  <a:schemeClr val="tx1"/>
                </a:solidFill>
                <a:latin typeface="+mn-lt"/>
                <a:ea typeface="+mn-ea"/>
                <a:cs typeface="+mn-cs"/>
              </a:rPr>
              <a:t>(top) </a:t>
            </a:r>
            <a:r>
              <a:rPr lang="en-US" sz="1200" b="0" i="0" u="none" strike="noStrike" kern="1200" baseline="0" dirty="0" smtClean="0">
                <a:solidFill>
                  <a:schemeClr val="tx1"/>
                </a:solidFill>
                <a:latin typeface="+mn-lt"/>
                <a:ea typeface="+mn-ea"/>
                <a:cs typeface="+mn-cs"/>
              </a:rPr>
              <a:t>and decadal </a:t>
            </a:r>
            <a:r>
              <a:rPr lang="en-US" sz="1200" b="1" i="0" u="none" strike="noStrike" kern="1200" baseline="0" dirty="0" smtClean="0">
                <a:solidFill>
                  <a:schemeClr val="tx1"/>
                </a:solidFill>
                <a:latin typeface="+mn-lt"/>
                <a:ea typeface="+mn-ea"/>
                <a:cs typeface="+mn-cs"/>
              </a:rPr>
              <a:t>(bottom) </a:t>
            </a:r>
            <a:r>
              <a:rPr lang="en-US" sz="1200" b="0" i="0" u="none" strike="noStrike" kern="1200" baseline="0" dirty="0" smtClean="0">
                <a:solidFill>
                  <a:schemeClr val="tx1"/>
                </a:solidFill>
                <a:latin typeface="+mn-lt"/>
                <a:ea typeface="+mn-ea"/>
                <a:cs typeface="+mn-cs"/>
              </a:rPr>
              <a:t>timescales. Decadal series were calculated by averaging the monthly data at 10-year intervals.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response of pseudo-corals to ENSO in an isotope enabled climate model</a:t>
            </a:r>
          </a:p>
          <a:p>
            <a:endParaRPr lang="en-US" dirty="0" smtClean="0"/>
          </a:p>
          <a:p>
            <a:r>
              <a:rPr lang="en-US" dirty="0" smtClean="0"/>
              <a:t>Tom Russon1, A.W. Tudhope1, G.C. Hegerl1, M. Collins2 and J. Tindall3</a:t>
            </a:r>
          </a:p>
          <a:p>
            <a:r>
              <a:rPr lang="en-US" dirty="0" smtClean="0"/>
              <a:t>1School of </a:t>
            </a:r>
            <a:r>
              <a:rPr lang="en-US" dirty="0" err="1" smtClean="0"/>
              <a:t>GeoSciences</a:t>
            </a:r>
            <a:r>
              <a:rPr lang="en-US" dirty="0" smtClean="0"/>
              <a:t>, University of Edinburgh, UK; </a:t>
            </a:r>
            <a:r>
              <a:rPr lang="en-US" dirty="0" err="1" smtClean="0"/>
              <a:t>tom.russon@ed.ac.uk</a:t>
            </a:r>
            <a:endParaRPr lang="en-US" dirty="0" smtClean="0"/>
          </a:p>
          <a:p>
            <a:r>
              <a:rPr lang="en-US" dirty="0" smtClean="0"/>
              <a:t>2College of Engineering, Mathematics and Physical Sciences, University of Exeter, UK; 3School of Earth and Environment, University of Leeds,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The percentage of modeled interannual δ18Ocoral variance accounted for by δ18Osw, assuming a SST - δ18Ocoral slope of -0.2‰ K-1. The 10% and 50% levels are contoured in red and green respectively and the location of the NINO4 region is highlighted in gray.</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response of pseudo-corals to ENSO in an isotope enabled climate model</a:t>
            </a:r>
          </a:p>
          <a:p>
            <a:endParaRPr lang="en-US" dirty="0" smtClean="0"/>
          </a:p>
          <a:p>
            <a:r>
              <a:rPr lang="en-US" dirty="0" smtClean="0"/>
              <a:t>Tom Russon1, A.W. Tudhope1, G.C. Hegerl1, M. Collins2 and J. Tindall3</a:t>
            </a:r>
          </a:p>
          <a:p>
            <a:r>
              <a:rPr lang="en-US" dirty="0" smtClean="0"/>
              <a:t>1School of </a:t>
            </a:r>
            <a:r>
              <a:rPr lang="en-US" dirty="0" err="1" smtClean="0"/>
              <a:t>GeoSciences</a:t>
            </a:r>
            <a:r>
              <a:rPr lang="en-US" dirty="0" smtClean="0"/>
              <a:t>, University of Edinburgh, UK; </a:t>
            </a:r>
            <a:r>
              <a:rPr lang="en-US" dirty="0" err="1" smtClean="0"/>
              <a:t>tom.russon@ed.ac.uk</a:t>
            </a:r>
            <a:endParaRPr lang="en-US" dirty="0" smtClean="0"/>
          </a:p>
          <a:p>
            <a:r>
              <a:rPr lang="en-US" dirty="0" smtClean="0"/>
              <a:t>2College of Engineering, Mathematics and Physical Sciences, University of Exeter, UK; 3School of Earth and Environment, University of Leeds, UK</a:t>
            </a:r>
          </a:p>
          <a:p>
            <a:endParaRPr lang="en-US" dirty="0" smtClean="0"/>
          </a:p>
          <a:p>
            <a:r>
              <a:rPr lang="en-US" sz="1200" b="0" i="0" u="none" strike="noStrike" kern="1200" baseline="0" dirty="0" smtClean="0">
                <a:solidFill>
                  <a:schemeClr val="tx1"/>
                </a:solidFill>
                <a:latin typeface="+mn-lt"/>
                <a:ea typeface="+mn-ea"/>
                <a:cs typeface="+mn-cs"/>
              </a:rPr>
              <a:t>Figure 2: Scatter plots of modeled monthly inter-annual anomaly data within the NINO4 box. A) shows δ18Osw plotted against SST. B) shows δ18Ocoral plotted against SST, with the assumed slope of -0.2‰ K-1 used to calculate δ18Ocoral shown as a dashed line. Points are color coded according to their SST anomaly values, such that those lying in the upper and lower standard deviations of the SST data are highlighted red and blue, and are associated with El-Nino and La-Nina events respectively.</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ENSO and changes in the mean state in Holocene Simulations</a:t>
            </a:r>
          </a:p>
          <a:p>
            <a:endParaRPr lang="en-US" dirty="0" smtClean="0"/>
          </a:p>
          <a:p>
            <a:r>
              <a:rPr lang="en-US" dirty="0" smtClean="0"/>
              <a:t>P. Braconnot1 and Y. Luan1,2</a:t>
            </a:r>
          </a:p>
          <a:p>
            <a:r>
              <a:rPr lang="en-US" dirty="0" smtClean="0"/>
              <a:t>1Laboratoire des Sciences du </a:t>
            </a:r>
            <a:r>
              <a:rPr lang="en-US" dirty="0" err="1" smtClean="0"/>
              <a:t>Climat</a:t>
            </a:r>
            <a:r>
              <a:rPr lang="en-US" dirty="0" smtClean="0"/>
              <a:t> et de </a:t>
            </a:r>
            <a:r>
              <a:rPr lang="en-US" dirty="0" err="1" smtClean="0"/>
              <a:t>l’Environnement</a:t>
            </a:r>
            <a:r>
              <a:rPr lang="en-US" dirty="0" smtClean="0"/>
              <a:t>, Gif-</a:t>
            </a:r>
            <a:r>
              <a:rPr lang="en-US" dirty="0" err="1" smtClean="0"/>
              <a:t>sur</a:t>
            </a:r>
            <a:r>
              <a:rPr lang="en-US" dirty="0" smtClean="0"/>
              <a:t>-Yvette, France; </a:t>
            </a:r>
            <a:r>
              <a:rPr lang="en-US" dirty="0" err="1" smtClean="0"/>
              <a:t>pascale.braconnot@lsce.ipsl.fr</a:t>
            </a:r>
            <a:endParaRPr lang="en-US" dirty="0" smtClean="0"/>
          </a:p>
          <a:p>
            <a:r>
              <a:rPr lang="en-US" dirty="0" smtClean="0"/>
              <a:t>2State Key Laboratory of Numerical Modeling for Atmospheric Sciences and Geophysical Fluid Dynamics, Institute of Atmospheric Physics, Beijing, China</a:t>
            </a:r>
          </a:p>
          <a:p>
            <a:endParaRPr lang="en-US" dirty="0" smtClean="0"/>
          </a:p>
          <a:p>
            <a:r>
              <a:rPr lang="en-US" sz="1200" b="0" i="0" u="none" strike="noStrike" kern="1200" baseline="0" dirty="0" smtClean="0">
                <a:solidFill>
                  <a:schemeClr val="tx1"/>
                </a:solidFill>
                <a:latin typeface="+mn-lt"/>
                <a:ea typeface="+mn-ea"/>
                <a:cs typeface="+mn-cs"/>
              </a:rPr>
              <a:t>Figure 1: Composite sea surface temperature (SST) anomaly and precipitation anomaly maps during El </a:t>
            </a:r>
            <a:r>
              <a:rPr lang="en-US" sz="1200" b="0" i="0" u="none" strike="noStrike" kern="1200" baseline="0" dirty="0" err="1" smtClean="0">
                <a:solidFill>
                  <a:schemeClr val="tx1"/>
                </a:solidFill>
                <a:latin typeface="+mn-lt"/>
                <a:ea typeface="+mn-ea"/>
                <a:cs typeface="+mn-cs"/>
              </a:rPr>
              <a:t>Ni.o</a:t>
            </a:r>
            <a:r>
              <a:rPr lang="en-US" sz="1200" b="0" i="0" u="none" strike="noStrike" kern="1200" baseline="0" dirty="0" smtClean="0">
                <a:solidFill>
                  <a:schemeClr val="tx1"/>
                </a:solidFill>
                <a:latin typeface="+mn-lt"/>
                <a:ea typeface="+mn-ea"/>
                <a:cs typeface="+mn-cs"/>
              </a:rPr>
              <a:t> events as simulated by the IPSL-CM4 climate model for preindustrial and Early Holocene (9.5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climates. The anomalies describe the departures from normal years in each simulation at the peak of the event in December-January. </a:t>
            </a:r>
            <a:r>
              <a:rPr lang="en-US" sz="1200" b="0" i="0" u="none" strike="noStrike" kern="1200" baseline="0" dirty="0" err="1" smtClean="0">
                <a:solidFill>
                  <a:schemeClr val="tx1"/>
                </a:solidFill>
                <a:latin typeface="+mn-lt"/>
                <a:ea typeface="+mn-ea"/>
                <a:cs typeface="+mn-cs"/>
              </a:rPr>
              <a:t>Isolines</a:t>
            </a:r>
            <a:r>
              <a:rPr lang="en-US" sz="1200" b="0" i="0" u="none" strike="noStrike" kern="1200" baseline="0" dirty="0" smtClean="0">
                <a:solidFill>
                  <a:schemeClr val="tx1"/>
                </a:solidFill>
                <a:latin typeface="+mn-lt"/>
                <a:ea typeface="+mn-ea"/>
                <a:cs typeface="+mn-cs"/>
              </a:rPr>
              <a:t> are plotted every 0.5ÅãC for SST with a refinement of 0.25ÅãC around the 0 line, and every 1 mm d-1 for precipitation with a refinement of 0.5 mm d-1 around the 0 line. The red and blue dashed boxes in the lower left panel show the Ni.o3 and Ni.o4 regions, respectively.</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ENSO and changes in the mean state in Holocene Simulations</a:t>
            </a:r>
          </a:p>
          <a:p>
            <a:endParaRPr lang="en-US" dirty="0" smtClean="0"/>
          </a:p>
          <a:p>
            <a:r>
              <a:rPr lang="en-US" dirty="0" smtClean="0"/>
              <a:t>P. Braconnot1 and Y. Luan1,2</a:t>
            </a:r>
          </a:p>
          <a:p>
            <a:r>
              <a:rPr lang="en-US" dirty="0" smtClean="0"/>
              <a:t>1Laboratoire des Sciences du </a:t>
            </a:r>
            <a:r>
              <a:rPr lang="en-US" dirty="0" err="1" smtClean="0"/>
              <a:t>Climat</a:t>
            </a:r>
            <a:r>
              <a:rPr lang="en-US" dirty="0" smtClean="0"/>
              <a:t> et de </a:t>
            </a:r>
            <a:r>
              <a:rPr lang="en-US" dirty="0" err="1" smtClean="0"/>
              <a:t>l’Environnement</a:t>
            </a:r>
            <a:r>
              <a:rPr lang="en-US" dirty="0" smtClean="0"/>
              <a:t>, Gif-</a:t>
            </a:r>
            <a:r>
              <a:rPr lang="en-US" dirty="0" err="1" smtClean="0"/>
              <a:t>sur</a:t>
            </a:r>
            <a:r>
              <a:rPr lang="en-US" dirty="0" smtClean="0"/>
              <a:t>-Yvette, France; </a:t>
            </a:r>
            <a:r>
              <a:rPr lang="en-US" dirty="0" err="1" smtClean="0"/>
              <a:t>pascale.braconnot@lsce.ipsl.fr</a:t>
            </a:r>
            <a:endParaRPr lang="en-US" dirty="0" smtClean="0"/>
          </a:p>
          <a:p>
            <a:r>
              <a:rPr lang="en-US" dirty="0" smtClean="0"/>
              <a:t>2State Key Laboratory of Numerical Modeling for Atmospheric Sciences and Geophysical Fluid Dynamics, Institute of Atmospheric Physics, Beijing, China</a:t>
            </a:r>
          </a:p>
          <a:p>
            <a:endParaRPr lang="en-US" dirty="0" smtClean="0"/>
          </a:p>
          <a:p>
            <a:r>
              <a:rPr lang="en-US" sz="1200" b="0" i="0" u="none" strike="noStrike" kern="1200" baseline="0" dirty="0" smtClean="0">
                <a:solidFill>
                  <a:schemeClr val="tx1"/>
                </a:solidFill>
                <a:latin typeface="+mn-lt"/>
                <a:ea typeface="+mn-ea"/>
                <a:cs typeface="+mn-cs"/>
              </a:rPr>
              <a:t>Figure 2: Sensitivity experiments: Diagrams of precipitation (mm d-1) averaged over the Ni.o3 and Ni.o4 regions in the Pacific Ocean. Groups of columns show the magnitude of the seasonal cycle and the peak (December) magnitude of El Nino and La Nina events for each of the simulations discussed in the text: pre-industrial (CTRL), Early Holocene (9.5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a:t>
            </a:r>
            <a:r>
              <a:rPr lang="en-US" sz="1200" b="0" i="0" u="none" strike="noStrike" kern="1200" baseline="0" dirty="0" err="1" smtClean="0">
                <a:solidFill>
                  <a:schemeClr val="tx1"/>
                </a:solidFill>
                <a:latin typeface="+mn-lt"/>
                <a:ea typeface="+mn-ea"/>
                <a:cs typeface="+mn-cs"/>
              </a:rPr>
              <a:t>EHnF</a:t>
            </a:r>
            <a:r>
              <a:rPr lang="en-US" sz="1200" b="0" i="0" u="none" strike="noStrike" kern="1200" baseline="0" dirty="0" smtClean="0">
                <a:solidFill>
                  <a:schemeClr val="tx1"/>
                </a:solidFill>
                <a:latin typeface="+mn-lt"/>
                <a:ea typeface="+mn-ea"/>
                <a:cs typeface="+mn-cs"/>
              </a:rPr>
              <a:t>), Early Holocene with a fresh water flux mimicking ice sheet melting in the North Atlantic (</a:t>
            </a:r>
            <a:r>
              <a:rPr lang="en-US" sz="1200" b="0" i="0" u="none" strike="noStrike" kern="1200" baseline="0" dirty="0" err="1" smtClean="0">
                <a:solidFill>
                  <a:schemeClr val="tx1"/>
                </a:solidFill>
                <a:latin typeface="+mn-lt"/>
                <a:ea typeface="+mn-ea"/>
                <a:cs typeface="+mn-cs"/>
              </a:rPr>
              <a:t>EHwF</a:t>
            </a:r>
            <a:r>
              <a:rPr lang="en-US" sz="1200" b="0" i="0" u="none" strike="noStrike" kern="1200" baseline="0" dirty="0" smtClean="0">
                <a:solidFill>
                  <a:schemeClr val="tx1"/>
                </a:solidFill>
                <a:latin typeface="+mn-lt"/>
                <a:ea typeface="+mn-ea"/>
                <a:cs typeface="+mn-cs"/>
              </a:rPr>
              <a:t>) and Early Holocene with the presence of remnant </a:t>
            </a:r>
            <a:r>
              <a:rPr lang="en-US" sz="1200" b="0" i="0" u="none" strike="noStrike" kern="1200" baseline="0" dirty="0" err="1" smtClean="0">
                <a:solidFill>
                  <a:schemeClr val="tx1"/>
                </a:solidFill>
                <a:latin typeface="+mn-lt"/>
                <a:ea typeface="+mn-ea"/>
                <a:cs typeface="+mn-cs"/>
              </a:rPr>
              <a:t>Laurentide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Fennoscandian</a:t>
            </a:r>
            <a:r>
              <a:rPr lang="en-US" sz="1200" b="0" i="0" u="none" strike="noStrike" kern="1200" baseline="0" dirty="0" smtClean="0">
                <a:solidFill>
                  <a:schemeClr val="tx1"/>
                </a:solidFill>
                <a:latin typeface="+mn-lt"/>
                <a:ea typeface="+mn-ea"/>
                <a:cs typeface="+mn-cs"/>
              </a:rPr>
              <a:t> ice sheets (EHIS). See </a:t>
            </a:r>
            <a:r>
              <a:rPr lang="en-US" sz="1200" b="0" i="0" u="none" strike="noStrike" kern="1200" baseline="0" dirty="0" err="1" smtClean="0">
                <a:solidFill>
                  <a:schemeClr val="tx1"/>
                </a:solidFill>
                <a:latin typeface="+mn-lt"/>
                <a:ea typeface="+mn-ea"/>
                <a:cs typeface="+mn-cs"/>
              </a:rPr>
              <a:t>Braconnot</a:t>
            </a:r>
            <a:r>
              <a:rPr lang="en-US" sz="1200" b="0" i="0" u="none" strike="noStrike" kern="1200" baseline="0" dirty="0" smtClean="0">
                <a:solidFill>
                  <a:schemeClr val="tx1"/>
                </a:solidFill>
                <a:latin typeface="+mn-lt"/>
                <a:ea typeface="+mn-ea"/>
                <a:cs typeface="+mn-cs"/>
              </a:rPr>
              <a:t> et al. (2012) for details on the methodology and statistical significance. The magnitude of the seasonal cycle is computed as the difference between maximum and minimum monthly values at the annual time scale. El Nino and La Nina anomalies correspond to the value at the peak of the event in December.</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controversial insight into Southwest Pacific mid-Holocene seasonality: from corals to models</a:t>
            </a:r>
          </a:p>
          <a:p>
            <a:endParaRPr lang="en-US" dirty="0" smtClean="0"/>
          </a:p>
          <a:p>
            <a:r>
              <a:rPr lang="en-US" dirty="0" smtClean="0"/>
              <a:t>Claire E. Lazareth1, M.G. Bustamante Rosell1, N. Duprey1, N. Pujol2, G. Cabioch1,§, S. Caquineau1, T. Corrège2, F. Le Cornec1, C. Maes3,</a:t>
            </a:r>
          </a:p>
          <a:p>
            <a:r>
              <a:rPr lang="en-US" dirty="0" smtClean="0"/>
              <a:t>M. Mandeng-Yogo1 and B. Turcq1</a:t>
            </a:r>
          </a:p>
          <a:p>
            <a:r>
              <a:rPr lang="en-US" dirty="0" smtClean="0"/>
              <a:t>1IPSL/LOCEAN, UPMC/CNRS/IRD/MNHN, </a:t>
            </a:r>
            <a:r>
              <a:rPr lang="en-US" dirty="0" err="1" smtClean="0"/>
              <a:t>Institut</a:t>
            </a:r>
            <a:r>
              <a:rPr lang="en-US" dirty="0" smtClean="0"/>
              <a:t> de </a:t>
            </a:r>
            <a:r>
              <a:rPr lang="en-US" dirty="0" err="1" smtClean="0"/>
              <a:t>recherche</a:t>
            </a:r>
            <a:r>
              <a:rPr lang="en-US" dirty="0" smtClean="0"/>
              <a:t> pour le </a:t>
            </a:r>
            <a:r>
              <a:rPr lang="en-US" dirty="0" err="1" smtClean="0"/>
              <a:t>développement</a:t>
            </a:r>
            <a:r>
              <a:rPr lang="en-US" dirty="0" smtClean="0"/>
              <a:t> France Nord, </a:t>
            </a:r>
            <a:r>
              <a:rPr lang="en-US" dirty="0" err="1" smtClean="0"/>
              <a:t>Bondy</a:t>
            </a:r>
            <a:r>
              <a:rPr lang="en-US" dirty="0" smtClean="0"/>
              <a:t>, France;</a:t>
            </a:r>
          </a:p>
          <a:p>
            <a:r>
              <a:rPr lang="en-US" dirty="0" err="1" smtClean="0"/>
              <a:t>claire.lazareth@locean-ipsl.upmc.fr</a:t>
            </a:r>
            <a:endParaRPr lang="en-US" dirty="0" smtClean="0"/>
          </a:p>
          <a:p>
            <a:r>
              <a:rPr lang="en-US" dirty="0" smtClean="0"/>
              <a:t>2University of Bordeaux, </a:t>
            </a:r>
            <a:r>
              <a:rPr lang="en-US" dirty="0" err="1" smtClean="0"/>
              <a:t>Environnements</a:t>
            </a:r>
            <a:r>
              <a:rPr lang="en-US" dirty="0" smtClean="0"/>
              <a:t> et </a:t>
            </a:r>
            <a:r>
              <a:rPr lang="en-US" dirty="0" err="1" smtClean="0"/>
              <a:t>Paléoenvironnements</a:t>
            </a:r>
            <a:r>
              <a:rPr lang="en-US" dirty="0" smtClean="0"/>
              <a:t> </a:t>
            </a:r>
            <a:r>
              <a:rPr lang="en-US" dirty="0" err="1" smtClean="0"/>
              <a:t>Océaniques</a:t>
            </a:r>
            <a:r>
              <a:rPr lang="en-US" dirty="0" smtClean="0"/>
              <a:t> et </a:t>
            </a:r>
            <a:r>
              <a:rPr lang="en-US" dirty="0" err="1" smtClean="0"/>
              <a:t>Continentaux</a:t>
            </a:r>
            <a:r>
              <a:rPr lang="en-US" dirty="0" smtClean="0"/>
              <a:t>, </a:t>
            </a:r>
            <a:r>
              <a:rPr lang="en-US" dirty="0" err="1" smtClean="0"/>
              <a:t>Talence</a:t>
            </a:r>
            <a:r>
              <a:rPr lang="en-US" dirty="0" smtClean="0"/>
              <a:t>, France; 3Laboratoire </a:t>
            </a:r>
            <a:r>
              <a:rPr lang="en-US" dirty="0" err="1" smtClean="0"/>
              <a:t>d’Etudes</a:t>
            </a:r>
            <a:r>
              <a:rPr lang="en-US" dirty="0" smtClean="0"/>
              <a:t> en </a:t>
            </a:r>
            <a:r>
              <a:rPr lang="en-US" dirty="0" err="1" smtClean="0"/>
              <a:t>Géophysique</a:t>
            </a:r>
            <a:endParaRPr lang="en-US" dirty="0" smtClean="0"/>
          </a:p>
          <a:p>
            <a:r>
              <a:rPr lang="en-US" dirty="0" smtClean="0"/>
              <a:t>et </a:t>
            </a:r>
            <a:r>
              <a:rPr lang="en-US" dirty="0" err="1" smtClean="0"/>
              <a:t>Océanographie</a:t>
            </a:r>
            <a:r>
              <a:rPr lang="en-US" dirty="0" smtClean="0"/>
              <a:t> </a:t>
            </a:r>
            <a:r>
              <a:rPr lang="en-US" dirty="0" err="1" smtClean="0"/>
              <a:t>Spatiales</a:t>
            </a:r>
            <a:r>
              <a:rPr lang="en-US" dirty="0" smtClean="0"/>
              <a:t>, </a:t>
            </a:r>
            <a:r>
              <a:rPr lang="en-US" dirty="0" err="1" smtClean="0"/>
              <a:t>Institut</a:t>
            </a:r>
            <a:r>
              <a:rPr lang="en-US" dirty="0" smtClean="0"/>
              <a:t> de </a:t>
            </a:r>
            <a:r>
              <a:rPr lang="en-US" dirty="0" err="1" smtClean="0"/>
              <a:t>Recherche</a:t>
            </a:r>
            <a:r>
              <a:rPr lang="en-US" dirty="0" smtClean="0"/>
              <a:t> pour le </a:t>
            </a:r>
            <a:r>
              <a:rPr lang="en-US" dirty="0" err="1" smtClean="0"/>
              <a:t>Développement</a:t>
            </a:r>
            <a:r>
              <a:rPr lang="en-US" dirty="0" smtClean="0"/>
              <a:t>, Toulouse, France;</a:t>
            </a:r>
          </a:p>
          <a:p>
            <a:r>
              <a:rPr lang="en-US" dirty="0" smtClean="0"/>
              <a:t>§To Guy, in memoriam</a:t>
            </a:r>
          </a:p>
          <a:p>
            <a:endParaRPr lang="en-US" dirty="0" smtClean="0"/>
          </a:p>
          <a:p>
            <a:r>
              <a:rPr lang="en-US" sz="1200" b="0" i="0" u="none" strike="noStrike" kern="1200" baseline="0" dirty="0" smtClean="0">
                <a:solidFill>
                  <a:schemeClr val="tx1"/>
                </a:solidFill>
                <a:latin typeface="+mn-lt"/>
                <a:ea typeface="+mn-ea"/>
                <a:cs typeface="+mn-cs"/>
              </a:rPr>
              <a:t>Figure 1: Comparison between coral (blue) and model run (orange) results in terms of sea surface temperature (SST; °C) characteristics in the New Caledonia region for the present (light colors) and the mid-Holocene (dark colors) situations. A) Monthly coral time series from New Caledonia, at present (light blue, </a:t>
            </a:r>
            <a:r>
              <a:rPr lang="en-US" sz="1200" b="0" i="0" u="none" strike="noStrike" kern="1200" baseline="0" dirty="0" err="1" smtClean="0">
                <a:solidFill>
                  <a:schemeClr val="tx1"/>
                </a:solidFill>
                <a:latin typeface="+mn-lt"/>
                <a:ea typeface="+mn-ea"/>
                <a:cs typeface="+mn-cs"/>
              </a:rPr>
              <a:t>Stephans</a:t>
            </a:r>
            <a:r>
              <a:rPr lang="en-US" sz="1200" b="0" i="0" u="none" strike="noStrike" kern="1200" baseline="0" dirty="0" smtClean="0">
                <a:solidFill>
                  <a:schemeClr val="tx1"/>
                </a:solidFill>
                <a:latin typeface="+mn-lt"/>
                <a:ea typeface="+mn-ea"/>
                <a:cs typeface="+mn-cs"/>
              </a:rPr>
              <a:t> et al. 2004; </a:t>
            </a:r>
            <a:r>
              <a:rPr lang="en-US" sz="1200" b="0" i="0" u="none" strike="noStrike" kern="1200" baseline="0" dirty="0" err="1" smtClean="0">
                <a:solidFill>
                  <a:schemeClr val="tx1"/>
                </a:solidFill>
                <a:latin typeface="+mn-lt"/>
                <a:ea typeface="+mn-ea"/>
                <a:cs typeface="+mn-cs"/>
              </a:rPr>
              <a:t>Stephans</a:t>
            </a:r>
            <a:r>
              <a:rPr lang="en-US" sz="1200" b="0" i="0" u="none" strike="noStrike" kern="1200" baseline="0" dirty="0" smtClean="0">
                <a:solidFill>
                  <a:schemeClr val="tx1"/>
                </a:solidFill>
                <a:latin typeface="+mn-lt"/>
                <a:ea typeface="+mn-ea"/>
                <a:cs typeface="+mn-cs"/>
              </a:rPr>
              <a:t> et al. 2005) and from a coral fossil from the mid-Holocene (5.5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dark blue; </a:t>
            </a:r>
            <a:r>
              <a:rPr lang="en-US" sz="1200" b="0" i="0" u="none" strike="noStrike" kern="1200" baseline="0" dirty="0" err="1" smtClean="0">
                <a:solidFill>
                  <a:schemeClr val="tx1"/>
                </a:solidFill>
                <a:latin typeface="+mn-lt"/>
                <a:ea typeface="+mn-ea"/>
                <a:cs typeface="+mn-cs"/>
              </a:rPr>
              <a:t>Lazareth</a:t>
            </a:r>
            <a:r>
              <a:rPr lang="en-US" sz="1200" b="0" i="0" u="none" strike="noStrike" kern="1200" baseline="0" dirty="0" smtClean="0">
                <a:solidFill>
                  <a:schemeClr val="tx1"/>
                </a:solidFill>
                <a:latin typeface="+mn-lt"/>
                <a:ea typeface="+mn-ea"/>
                <a:cs typeface="+mn-cs"/>
              </a:rPr>
              <a:t> et al. 2013). B) Monthly time series from the CCSM PMIP2-models for the New Caledonia region (160-164°E 20-24°S), at present (light orange) and at the mid-Holocene (6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dark orange; Otto-</a:t>
            </a:r>
            <a:r>
              <a:rPr lang="en-US" sz="1200" b="0" i="0" u="none" strike="noStrike" kern="1200" baseline="0" dirty="0" err="1" smtClean="0">
                <a:solidFill>
                  <a:schemeClr val="tx1"/>
                </a:solidFill>
                <a:latin typeface="+mn-lt"/>
                <a:ea typeface="+mn-ea"/>
                <a:cs typeface="+mn-cs"/>
              </a:rPr>
              <a:t>Bliesner</a:t>
            </a:r>
            <a:r>
              <a:rPr lang="en-US" sz="1200" b="0" i="0" u="none" strike="noStrike" kern="1200" baseline="0" dirty="0" smtClean="0">
                <a:solidFill>
                  <a:schemeClr val="tx1"/>
                </a:solidFill>
                <a:latin typeface="+mn-lt"/>
                <a:ea typeface="+mn-ea"/>
                <a:cs typeface="+mn-cs"/>
              </a:rPr>
              <a:t> et al. 2006). C, D) Monthly SST histograms and calculated seasonal amplitude.</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Editorial: El Niño-Southern Oscillation - observations and modeling</a:t>
            </a:r>
          </a:p>
          <a:p>
            <a:endParaRPr lang="en-US" dirty="0" smtClean="0"/>
          </a:p>
          <a:p>
            <a:r>
              <a:rPr lang="en-US" dirty="0" smtClean="0"/>
              <a:t>Pascale Braconnot1, C. Brierley2 and S.P. Harrison3,4</a:t>
            </a:r>
          </a:p>
          <a:p>
            <a:r>
              <a:rPr lang="en-US" dirty="0" smtClean="0"/>
              <a:t>1Laboratoire des Sciences du </a:t>
            </a:r>
            <a:r>
              <a:rPr lang="en-US" dirty="0" err="1" smtClean="0"/>
              <a:t>Climat</a:t>
            </a:r>
            <a:r>
              <a:rPr lang="en-US" dirty="0" smtClean="0"/>
              <a:t> et de </a:t>
            </a:r>
            <a:r>
              <a:rPr lang="en-US" dirty="0" err="1" smtClean="0"/>
              <a:t>l’Environnement</a:t>
            </a:r>
            <a:r>
              <a:rPr lang="en-US" dirty="0" smtClean="0"/>
              <a:t>, </a:t>
            </a:r>
            <a:r>
              <a:rPr lang="en-US" dirty="0" err="1" smtClean="0"/>
              <a:t>unité</a:t>
            </a:r>
            <a:r>
              <a:rPr lang="en-US" dirty="0" smtClean="0"/>
              <a:t> </a:t>
            </a:r>
            <a:r>
              <a:rPr lang="en-US" dirty="0" err="1" smtClean="0"/>
              <a:t>mixte</a:t>
            </a:r>
            <a:r>
              <a:rPr lang="en-US" dirty="0" smtClean="0"/>
              <a:t> CEA-CNRS-UVSQ, </a:t>
            </a:r>
            <a:r>
              <a:rPr lang="en-US" dirty="0" err="1" smtClean="0"/>
              <a:t>Saclay</a:t>
            </a:r>
            <a:r>
              <a:rPr lang="en-US" dirty="0" smtClean="0"/>
              <a:t>, France; </a:t>
            </a:r>
            <a:r>
              <a:rPr lang="en-US" dirty="0" err="1" smtClean="0"/>
              <a:t>pascale.braconnot@lsce.ipsl.fr</a:t>
            </a:r>
            <a:endParaRPr lang="en-US" dirty="0" smtClean="0"/>
          </a:p>
          <a:p>
            <a:r>
              <a:rPr lang="en-US" dirty="0" smtClean="0"/>
              <a:t>2Department of Geography, University College London, UK; 3Department of Biological Sciences, Macquarie University, North </a:t>
            </a:r>
            <a:r>
              <a:rPr lang="en-US" dirty="0" err="1" smtClean="0"/>
              <a:t>Ryde</a:t>
            </a:r>
            <a:r>
              <a:rPr lang="en-US" dirty="0" smtClean="0"/>
              <a:t>, Australia;</a:t>
            </a:r>
          </a:p>
          <a:p>
            <a:r>
              <a:rPr lang="en-US" dirty="0" smtClean="0"/>
              <a:t>4Centre for Past Climate Change and School of Archaeology, Geography and Environmental Sciences, University of Reading, UK</a:t>
            </a:r>
          </a:p>
          <a:p>
            <a:endParaRPr lang="en-US" dirty="0" smtClean="0"/>
          </a:p>
          <a:p>
            <a:r>
              <a:rPr lang="en-US" sz="1200" b="0" i="0" u="none" strike="noStrike" kern="1200" baseline="0" dirty="0" smtClean="0">
                <a:solidFill>
                  <a:schemeClr val="tx1"/>
                </a:solidFill>
                <a:latin typeface="+mn-lt"/>
                <a:ea typeface="+mn-ea"/>
                <a:cs typeface="+mn-cs"/>
              </a:rPr>
              <a:t>Figure 2: El </a:t>
            </a:r>
            <a:r>
              <a:rPr lang="en-US" sz="1200" b="0" i="0" u="none" strike="noStrike" kern="1200" baseline="0" dirty="0" err="1" smtClean="0">
                <a:solidFill>
                  <a:schemeClr val="tx1"/>
                </a:solidFill>
                <a:latin typeface="+mn-lt"/>
                <a:ea typeface="+mn-ea"/>
                <a:cs typeface="+mn-cs"/>
              </a:rPr>
              <a:t>Ni.o</a:t>
            </a:r>
            <a:r>
              <a:rPr lang="en-US" sz="1200" b="0" i="0" u="none" strike="noStrike" kern="1200" baseline="0" dirty="0" smtClean="0">
                <a:solidFill>
                  <a:schemeClr val="tx1"/>
                </a:solidFill>
                <a:latin typeface="+mn-lt"/>
                <a:ea typeface="+mn-ea"/>
                <a:cs typeface="+mn-cs"/>
              </a:rPr>
              <a:t> event of 1997. Left: sea surface temperature </a:t>
            </a:r>
            <a:r>
              <a:rPr lang="en-US" sz="1200" b="0" i="0" u="none" strike="noStrike" kern="1200" baseline="0" dirty="0" smtClean="0">
                <a:solidFill>
                  <a:schemeClr val="tx1"/>
                </a:solidFill>
                <a:latin typeface="+mn-lt"/>
                <a:ea typeface="+mn-ea"/>
                <a:cs typeface="+mn-cs"/>
              </a:rPr>
              <a:t>anomalies. </a:t>
            </a:r>
            <a:r>
              <a:rPr lang="en-US" sz="1200" b="0" i="0" u="none" strike="noStrike" kern="1200" baseline="0" dirty="0" smtClean="0">
                <a:solidFill>
                  <a:schemeClr val="tx1"/>
                </a:solidFill>
                <a:latin typeface="+mn-lt"/>
                <a:ea typeface="+mn-ea"/>
                <a:cs typeface="+mn-cs"/>
              </a:rPr>
              <a:t>Blue: negative, purple: positive. Right: Rainfall anomalies (mm). Brown: negative, blue: positive. Images from NASA.</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controversial insight into Southwest Pacific mid-Holocene seasonality: from corals to models</a:t>
            </a:r>
          </a:p>
          <a:p>
            <a:endParaRPr lang="en-US" dirty="0" smtClean="0"/>
          </a:p>
          <a:p>
            <a:r>
              <a:rPr lang="en-US" dirty="0" smtClean="0"/>
              <a:t>Claire E. Lazareth1, M.G. Bustamante Rosell1, N. Duprey1, N. Pujol2, G. Cabioch1,§, S. Caquineau1, T. Corrège2, F. Le Cornec1, C. Maes3,</a:t>
            </a:r>
          </a:p>
          <a:p>
            <a:r>
              <a:rPr lang="en-US" dirty="0" smtClean="0"/>
              <a:t>M. Mandeng-Yogo1 and B. Turcq1</a:t>
            </a:r>
          </a:p>
          <a:p>
            <a:r>
              <a:rPr lang="en-US" dirty="0" smtClean="0"/>
              <a:t>1IPSL/LOCEAN, UPMC/CNRS/IRD/MNHN, </a:t>
            </a:r>
            <a:r>
              <a:rPr lang="en-US" dirty="0" err="1" smtClean="0"/>
              <a:t>Institut</a:t>
            </a:r>
            <a:r>
              <a:rPr lang="en-US" dirty="0" smtClean="0"/>
              <a:t> de </a:t>
            </a:r>
            <a:r>
              <a:rPr lang="en-US" dirty="0" err="1" smtClean="0"/>
              <a:t>recherche</a:t>
            </a:r>
            <a:r>
              <a:rPr lang="en-US" dirty="0" smtClean="0"/>
              <a:t> pour le </a:t>
            </a:r>
            <a:r>
              <a:rPr lang="en-US" dirty="0" err="1" smtClean="0"/>
              <a:t>développement</a:t>
            </a:r>
            <a:r>
              <a:rPr lang="en-US" dirty="0" smtClean="0"/>
              <a:t> France Nord, </a:t>
            </a:r>
            <a:r>
              <a:rPr lang="en-US" dirty="0" err="1" smtClean="0"/>
              <a:t>Bondy</a:t>
            </a:r>
            <a:r>
              <a:rPr lang="en-US" dirty="0" smtClean="0"/>
              <a:t>, France;</a:t>
            </a:r>
          </a:p>
          <a:p>
            <a:r>
              <a:rPr lang="en-US" dirty="0" err="1" smtClean="0"/>
              <a:t>claire.lazareth@locean-ipsl.upmc.fr</a:t>
            </a:r>
            <a:endParaRPr lang="en-US" dirty="0" smtClean="0"/>
          </a:p>
          <a:p>
            <a:r>
              <a:rPr lang="en-US" dirty="0" smtClean="0"/>
              <a:t>2University of Bordeaux, </a:t>
            </a:r>
            <a:r>
              <a:rPr lang="en-US" dirty="0" err="1" smtClean="0"/>
              <a:t>Environnements</a:t>
            </a:r>
            <a:r>
              <a:rPr lang="en-US" dirty="0" smtClean="0"/>
              <a:t> et </a:t>
            </a:r>
            <a:r>
              <a:rPr lang="en-US" dirty="0" err="1" smtClean="0"/>
              <a:t>Paléoenvironnements</a:t>
            </a:r>
            <a:r>
              <a:rPr lang="en-US" dirty="0" smtClean="0"/>
              <a:t> </a:t>
            </a:r>
            <a:r>
              <a:rPr lang="en-US" dirty="0" err="1" smtClean="0"/>
              <a:t>Océaniques</a:t>
            </a:r>
            <a:r>
              <a:rPr lang="en-US" dirty="0" smtClean="0"/>
              <a:t> et </a:t>
            </a:r>
            <a:r>
              <a:rPr lang="en-US" dirty="0" err="1" smtClean="0"/>
              <a:t>Continentaux</a:t>
            </a:r>
            <a:r>
              <a:rPr lang="en-US" dirty="0" smtClean="0"/>
              <a:t>, </a:t>
            </a:r>
            <a:r>
              <a:rPr lang="en-US" dirty="0" err="1" smtClean="0"/>
              <a:t>Talence</a:t>
            </a:r>
            <a:r>
              <a:rPr lang="en-US" dirty="0" smtClean="0"/>
              <a:t>, France; 3Laboratoire </a:t>
            </a:r>
            <a:r>
              <a:rPr lang="en-US" dirty="0" err="1" smtClean="0"/>
              <a:t>d’Etudes</a:t>
            </a:r>
            <a:r>
              <a:rPr lang="en-US" dirty="0" smtClean="0"/>
              <a:t> en </a:t>
            </a:r>
            <a:r>
              <a:rPr lang="en-US" dirty="0" err="1" smtClean="0"/>
              <a:t>Géophysique</a:t>
            </a:r>
            <a:endParaRPr lang="en-US" dirty="0" smtClean="0"/>
          </a:p>
          <a:p>
            <a:r>
              <a:rPr lang="en-US" dirty="0" smtClean="0"/>
              <a:t>et </a:t>
            </a:r>
            <a:r>
              <a:rPr lang="en-US" dirty="0" err="1" smtClean="0"/>
              <a:t>Océanographie</a:t>
            </a:r>
            <a:r>
              <a:rPr lang="en-US" dirty="0" smtClean="0"/>
              <a:t> </a:t>
            </a:r>
            <a:r>
              <a:rPr lang="en-US" dirty="0" err="1" smtClean="0"/>
              <a:t>Spatiales</a:t>
            </a:r>
            <a:r>
              <a:rPr lang="en-US" dirty="0" smtClean="0"/>
              <a:t>, </a:t>
            </a:r>
            <a:r>
              <a:rPr lang="en-US" dirty="0" err="1" smtClean="0"/>
              <a:t>Institut</a:t>
            </a:r>
            <a:r>
              <a:rPr lang="en-US" dirty="0" smtClean="0"/>
              <a:t> de </a:t>
            </a:r>
            <a:r>
              <a:rPr lang="en-US" dirty="0" err="1" smtClean="0"/>
              <a:t>Recherche</a:t>
            </a:r>
            <a:r>
              <a:rPr lang="en-US" dirty="0" smtClean="0"/>
              <a:t> pour le </a:t>
            </a:r>
            <a:r>
              <a:rPr lang="en-US" dirty="0" err="1" smtClean="0"/>
              <a:t>Développement</a:t>
            </a:r>
            <a:r>
              <a:rPr lang="en-US" dirty="0" smtClean="0"/>
              <a:t>, Toulouse, France;</a:t>
            </a:r>
          </a:p>
          <a:p>
            <a:r>
              <a:rPr lang="en-US" dirty="0" smtClean="0"/>
              <a:t>§To Guy, in memoriam</a:t>
            </a:r>
          </a:p>
          <a:p>
            <a:endParaRPr lang="en-US" dirty="0" smtClean="0"/>
          </a:p>
          <a:p>
            <a:r>
              <a:rPr lang="en-US" sz="1200" b="0" i="0" u="none" strike="noStrike" kern="1200" baseline="0" dirty="0" smtClean="0">
                <a:solidFill>
                  <a:schemeClr val="tx1"/>
                </a:solidFill>
                <a:latin typeface="+mn-lt"/>
                <a:ea typeface="+mn-ea"/>
                <a:cs typeface="+mn-cs"/>
              </a:rPr>
              <a:t>Figure 2: Multi-model mean maps for the winter season (July-August-September, JAS). Six PMIP2 simulations having similar resolution and reproducing correctly the mean seasonal cycle in the New Caledonia region have been used. The arrow points to New Caledonia. A) SST multi-model maps at 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(left) and difference (6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 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right). B) Multi-model mean precipitation field at 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(left) and 6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(right). Modified from </a:t>
            </a:r>
            <a:r>
              <a:rPr lang="en-US" sz="1200" b="0" i="0" u="none" strike="noStrike" kern="1200" baseline="0" dirty="0" err="1" smtClean="0">
                <a:solidFill>
                  <a:schemeClr val="tx1"/>
                </a:solidFill>
                <a:latin typeface="+mn-lt"/>
                <a:ea typeface="+mn-ea"/>
                <a:cs typeface="+mn-cs"/>
              </a:rPr>
              <a:t>Lazareth</a:t>
            </a:r>
            <a:r>
              <a:rPr lang="en-US" sz="1200" b="0" i="0" u="none" strike="noStrike" kern="1200" baseline="0" dirty="0" smtClean="0">
                <a:solidFill>
                  <a:schemeClr val="tx1"/>
                </a:solidFill>
                <a:latin typeface="+mn-lt"/>
                <a:ea typeface="+mn-ea"/>
                <a:cs typeface="+mn-cs"/>
              </a:rPr>
              <a:t> et al. (2013).</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Interannual variability in the tropical Pacific and associated atmospheric teleconnections during the last glacial period</a:t>
            </a:r>
          </a:p>
          <a:p>
            <a:endParaRPr lang="en-US" dirty="0" smtClean="0"/>
          </a:p>
          <a:p>
            <a:r>
              <a:rPr lang="en-US" dirty="0" smtClean="0"/>
              <a:t>Ute Merkel, M. </a:t>
            </a:r>
            <a:r>
              <a:rPr lang="en-US" dirty="0" err="1" smtClean="0"/>
              <a:t>Prange</a:t>
            </a:r>
            <a:r>
              <a:rPr lang="en-US" dirty="0" smtClean="0"/>
              <a:t> and M. Schulz</a:t>
            </a:r>
          </a:p>
          <a:p>
            <a:r>
              <a:rPr lang="en-US" dirty="0" smtClean="0"/>
              <a:t>MARUM - Center for Marine Environmental Sciences, University of Bremen, Germany; </a:t>
            </a:r>
            <a:r>
              <a:rPr lang="en-US" dirty="0" err="1" smtClean="0"/>
              <a:t>umerkel@marum.de</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Figure 1: ENSO variability of sea surface temperature in the eastern tropical Pacific (Ni.o3 region: 150°W-90°W, 5°S-5°N) for different simulated climatic states.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Interannual variability in the tropical Pacific and associated atmospheric teleconnections during the last glacial period</a:t>
            </a:r>
          </a:p>
          <a:p>
            <a:endParaRPr lang="en-US" dirty="0" smtClean="0"/>
          </a:p>
          <a:p>
            <a:r>
              <a:rPr lang="en-US" dirty="0" smtClean="0"/>
              <a:t>Ute Merkel, M. </a:t>
            </a:r>
            <a:r>
              <a:rPr lang="en-US" dirty="0" err="1" smtClean="0"/>
              <a:t>Prange</a:t>
            </a:r>
            <a:r>
              <a:rPr lang="en-US" dirty="0" smtClean="0"/>
              <a:t> and M. Schulz</a:t>
            </a:r>
          </a:p>
          <a:p>
            <a:r>
              <a:rPr lang="en-US" dirty="0" smtClean="0"/>
              <a:t>MARUM - Center for Marine Environmental Sciences, University of Bremen, Germany; </a:t>
            </a:r>
            <a:r>
              <a:rPr lang="en-US" dirty="0" err="1" smtClean="0"/>
              <a:t>umerkel@marum.de</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Figure 2: ENSO teleconnections during boreal winter (Dec.-Feb.): El Nino minus La Nina composites of sea level pressure [</a:t>
            </a:r>
            <a:r>
              <a:rPr lang="en-US" sz="1200" b="0" i="0" u="none" strike="noStrike" kern="1200" baseline="0" dirty="0" err="1" smtClean="0">
                <a:solidFill>
                  <a:schemeClr val="tx1"/>
                </a:solidFill>
                <a:latin typeface="+mn-lt"/>
                <a:ea typeface="+mn-ea"/>
                <a:cs typeface="+mn-cs"/>
              </a:rPr>
              <a:t>hPa</a:t>
            </a:r>
            <a:r>
              <a:rPr lang="en-US" sz="1200" b="0" i="0" u="none" strike="noStrike" kern="1200" baseline="0" dirty="0" smtClean="0">
                <a:solidFill>
                  <a:schemeClr val="tx1"/>
                </a:solidFill>
                <a:latin typeface="+mn-lt"/>
                <a:ea typeface="+mn-ea"/>
                <a:cs typeface="+mn-cs"/>
              </a:rPr>
              <a:t>] for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pre-industrial control climate,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LGM, and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MIS3 </a:t>
            </a:r>
            <a:r>
              <a:rPr lang="en-US" sz="1200" b="0" i="0" u="none" strike="noStrike" kern="1200" baseline="0" dirty="0" err="1" smtClean="0">
                <a:solidFill>
                  <a:schemeClr val="tx1"/>
                </a:solidFill>
                <a:latin typeface="+mn-lt"/>
                <a:ea typeface="+mn-ea"/>
                <a:cs typeface="+mn-cs"/>
              </a:rPr>
              <a:t>stadial</a:t>
            </a:r>
            <a:r>
              <a:rPr lang="en-US" sz="1200" b="0" i="0" u="none" strike="noStrike" kern="1200" baseline="0" dirty="0" smtClean="0">
                <a:solidFill>
                  <a:schemeClr val="tx1"/>
                </a:solidFill>
                <a:latin typeface="+mn-lt"/>
                <a:ea typeface="+mn-ea"/>
                <a:cs typeface="+mn-cs"/>
              </a:rPr>
              <a:t> climate. Figure modified from </a:t>
            </a:r>
            <a:r>
              <a:rPr lang="da-DK" sz="1200" b="0" i="0" u="none" strike="noStrike" kern="1200" baseline="0" dirty="0" smtClean="0">
                <a:solidFill>
                  <a:schemeClr val="tx1"/>
                </a:solidFill>
                <a:latin typeface="+mn-lt"/>
                <a:ea typeface="+mn-ea"/>
                <a:cs typeface="+mn-cs"/>
              </a:rPr>
              <a:t>Merkel et al. 2010.</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ENSO behavior before the Pleistocene</a:t>
            </a:r>
          </a:p>
          <a:p>
            <a:r>
              <a:rPr lang="en-US" sz="1200" b="0" i="0" u="none" strike="noStrike" kern="1200" baseline="0" dirty="0" smtClean="0">
                <a:solidFill>
                  <a:schemeClr val="tx1"/>
                </a:solidFill>
                <a:latin typeface="+mn-lt"/>
                <a:ea typeface="+mn-ea"/>
                <a:cs typeface="+mn-cs"/>
              </a:rPr>
              <a:t>Chris </a:t>
            </a:r>
            <a:r>
              <a:rPr lang="en-US" sz="1200" b="0" i="0" u="none" strike="noStrike" kern="1200" baseline="0" dirty="0" err="1" smtClean="0">
                <a:solidFill>
                  <a:schemeClr val="tx1"/>
                </a:solidFill>
                <a:latin typeface="+mn-lt"/>
                <a:ea typeface="+mn-ea"/>
                <a:cs typeface="+mn-cs"/>
              </a:rPr>
              <a:t>Brierley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Department of Geography, University College London, UK; </a:t>
            </a:r>
            <a:r>
              <a:rPr lang="en-US" sz="1200" b="0" i="0" u="none" strike="noStrike" kern="1200" baseline="0" dirty="0" err="1" smtClean="0">
                <a:solidFill>
                  <a:schemeClr val="tx1"/>
                </a:solidFill>
                <a:latin typeface="+mn-lt"/>
                <a:ea typeface="+mn-ea"/>
                <a:cs typeface="+mn-cs"/>
              </a:rPr>
              <a:t>c.brierley@ucl.ac.uk</a:t>
            </a:r>
            <a:endParaRPr lang="en-US" sz="1200" b="0" i="0" u="none" strike="noStrike" kern="1200" baseline="0" dirty="0" smtClean="0">
              <a:solidFill>
                <a:schemeClr val="tx1"/>
              </a:solidFill>
              <a:latin typeface="+mn-lt"/>
              <a:ea typeface="+mn-ea"/>
              <a:cs typeface="+mn-cs"/>
            </a:endParaRPr>
          </a:p>
          <a:p>
            <a:endParaRPr lang="en-US" dirty="0" smtClean="0"/>
          </a:p>
          <a:p>
            <a:r>
              <a:rPr lang="en-US" sz="1200" b="0" i="0" u="none" strike="noStrike" kern="1200" baseline="0" dirty="0" smtClean="0">
                <a:solidFill>
                  <a:schemeClr val="tx1"/>
                </a:solidFill>
                <a:latin typeface="+mn-lt"/>
                <a:ea typeface="+mn-ea"/>
                <a:cs typeface="+mn-cs"/>
              </a:rPr>
              <a:t>Figure 1: Variation in the Sea Surface Temperature in the Equatorial Pacific over the past five million years. The estimates come from two ocean cores in the West (ODP 806 at 150ÅãE) and the East (ODP 847 at 95ÅãW). Two different types of record are used to reconstruct the temperatures: Mg/</a:t>
            </a:r>
            <a:r>
              <a:rPr lang="en-US" sz="1200" b="0" i="0" u="none" strike="noStrike" kern="1200" baseline="0" dirty="0" err="1" smtClean="0">
                <a:solidFill>
                  <a:schemeClr val="tx1"/>
                </a:solidFill>
                <a:latin typeface="+mn-lt"/>
                <a:ea typeface="+mn-ea"/>
                <a:cs typeface="+mn-cs"/>
              </a:rPr>
              <a:t>Ca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Wara</a:t>
            </a:r>
            <a:r>
              <a:rPr lang="en-US" sz="1200" b="0" i="0" u="none" strike="noStrike" kern="1200" baseline="0" dirty="0" smtClean="0">
                <a:solidFill>
                  <a:schemeClr val="tx1"/>
                </a:solidFill>
                <a:latin typeface="+mn-lt"/>
                <a:ea typeface="+mn-ea"/>
                <a:cs typeface="+mn-cs"/>
              </a:rPr>
              <a:t> et al. 2005) and alkenones (</a:t>
            </a:r>
            <a:r>
              <a:rPr lang="en-US" sz="1200" b="0" i="0" u="none" strike="noStrike" kern="1200" baseline="0" dirty="0" err="1" smtClean="0">
                <a:solidFill>
                  <a:schemeClr val="tx1"/>
                </a:solidFill>
                <a:latin typeface="+mn-lt"/>
                <a:ea typeface="+mn-ea"/>
                <a:cs typeface="+mn-cs"/>
              </a:rPr>
              <a:t>Dekens</a:t>
            </a:r>
            <a:r>
              <a:rPr lang="en-US" sz="1200" b="0" i="0" u="none" strike="noStrike" kern="1200" baseline="0" dirty="0" smtClean="0">
                <a:solidFill>
                  <a:schemeClr val="tx1"/>
                </a:solidFill>
                <a:latin typeface="+mn-lt"/>
                <a:ea typeface="+mn-ea"/>
                <a:cs typeface="+mn-cs"/>
              </a:rPr>
              <a:t> et al. 2007; </a:t>
            </a:r>
            <a:r>
              <a:rPr lang="en-US" sz="1200" b="0" i="0" u="none" strike="noStrike" kern="1200" baseline="0" dirty="0" err="1" smtClean="0">
                <a:solidFill>
                  <a:schemeClr val="tx1"/>
                </a:solidFill>
                <a:latin typeface="+mn-lt"/>
                <a:ea typeface="+mn-ea"/>
                <a:cs typeface="+mn-cs"/>
              </a:rPr>
              <a:t>Pagani</a:t>
            </a:r>
            <a:r>
              <a:rPr lang="en-US" sz="1200" b="0" i="0" u="none" strike="noStrike" kern="1200" baseline="0" dirty="0" smtClean="0">
                <a:solidFill>
                  <a:schemeClr val="tx1"/>
                </a:solidFill>
                <a:latin typeface="+mn-lt"/>
                <a:ea typeface="+mn-ea"/>
                <a:cs typeface="+mn-cs"/>
              </a:rPr>
              <a:t> et al. 2010). The period described as lacking ENSO variability (i.e. the period of the “permanent El </a:t>
            </a:r>
            <a:r>
              <a:rPr lang="en-US" sz="1200" b="0" i="0" u="none" strike="noStrike" kern="1200" baseline="0" dirty="0" err="1" smtClean="0">
                <a:solidFill>
                  <a:schemeClr val="tx1"/>
                </a:solidFill>
                <a:latin typeface="+mn-lt"/>
                <a:ea typeface="+mn-ea"/>
                <a:cs typeface="+mn-cs"/>
              </a:rPr>
              <a:t>Ni.o</a:t>
            </a:r>
            <a:r>
              <a:rPr lang="en-US" sz="1200" b="0" i="0" u="none" strike="noStrike" kern="1200" baseline="0" dirty="0" smtClean="0">
                <a:solidFill>
                  <a:schemeClr val="tx1"/>
                </a:solidFill>
                <a:latin typeface="+mn-lt"/>
                <a:ea typeface="+mn-ea"/>
                <a:cs typeface="+mn-cs"/>
              </a:rPr>
              <a:t>”) from a mistaken interpretation of </a:t>
            </a:r>
            <a:r>
              <a:rPr lang="en-US" sz="1200" b="0" i="0" u="none" strike="noStrike" kern="1200" baseline="0" dirty="0" err="1" smtClean="0">
                <a:solidFill>
                  <a:schemeClr val="tx1"/>
                </a:solidFill>
                <a:latin typeface="+mn-lt"/>
                <a:ea typeface="+mn-ea"/>
                <a:cs typeface="+mn-cs"/>
              </a:rPr>
              <a:t>Fedorov</a:t>
            </a:r>
            <a:r>
              <a:rPr lang="en-US" sz="1200" b="0" i="0" u="none" strike="noStrike" kern="1200" baseline="0" dirty="0" smtClean="0">
                <a:solidFill>
                  <a:schemeClr val="tx1"/>
                </a:solidFill>
                <a:latin typeface="+mn-lt"/>
                <a:ea typeface="+mn-ea"/>
                <a:cs typeface="+mn-cs"/>
              </a:rPr>
              <a:t> et al. (2006) is shown in orange. Times with observed ENSO variability, as found by </a:t>
            </a:r>
            <a:r>
              <a:rPr lang="en-US" sz="1200" b="0" i="0" u="none" strike="noStrike" kern="1200" baseline="0" dirty="0" err="1" smtClean="0">
                <a:solidFill>
                  <a:schemeClr val="tx1"/>
                </a:solidFill>
                <a:latin typeface="+mn-lt"/>
                <a:ea typeface="+mn-ea"/>
                <a:cs typeface="+mn-cs"/>
              </a:rPr>
              <a:t>Scroxton</a:t>
            </a:r>
            <a:r>
              <a:rPr lang="en-US" sz="1200" b="0" i="0" u="none" strike="noStrike" kern="1200" baseline="0" dirty="0" smtClean="0">
                <a:solidFill>
                  <a:schemeClr val="tx1"/>
                </a:solidFill>
                <a:latin typeface="+mn-lt"/>
                <a:ea typeface="+mn-ea"/>
                <a:cs typeface="+mn-cs"/>
              </a:rPr>
              <a:t> et al. (2011) and Watanabe et al. (2011), are marked in green. The time-slab used by </a:t>
            </a:r>
            <a:r>
              <a:rPr lang="en-US" sz="1200" b="0" i="0" u="none" strike="noStrike" kern="1200" baseline="0" dirty="0" err="1" smtClean="0">
                <a:solidFill>
                  <a:schemeClr val="tx1"/>
                </a:solidFill>
                <a:latin typeface="+mn-lt"/>
                <a:ea typeface="+mn-ea"/>
                <a:cs typeface="+mn-cs"/>
              </a:rPr>
              <a:t>PlioMIP</a:t>
            </a:r>
            <a:r>
              <a:rPr lang="en-US" sz="1200" b="0" i="0" u="none" strike="noStrike" kern="1200" baseline="0" dirty="0" smtClean="0">
                <a:solidFill>
                  <a:schemeClr val="tx1"/>
                </a:solidFill>
                <a:latin typeface="+mn-lt"/>
                <a:ea typeface="+mn-ea"/>
                <a:cs typeface="+mn-cs"/>
              </a:rPr>
              <a:t> and its precursors is marked as “</a:t>
            </a:r>
            <a:r>
              <a:rPr lang="en-US" sz="1200" b="0" i="0" u="none" strike="noStrike" kern="1200" baseline="0" dirty="0" err="1" smtClean="0">
                <a:solidFill>
                  <a:schemeClr val="tx1"/>
                </a:solidFill>
                <a:latin typeface="+mn-lt"/>
                <a:ea typeface="+mn-ea"/>
                <a:cs typeface="+mn-cs"/>
              </a:rPr>
              <a:t>mPWP</a:t>
            </a:r>
            <a:r>
              <a:rPr lang="en-US" sz="1200" b="0" i="0" u="none" strike="noStrike" kern="1200" baseline="0" dirty="0" smtClean="0">
                <a:solidFill>
                  <a:schemeClr val="tx1"/>
                </a:solidFill>
                <a:latin typeface="+mn-lt"/>
                <a:ea typeface="+mn-ea"/>
                <a:cs typeface="+mn-cs"/>
              </a:rPr>
              <a:t>”. Figure modified after </a:t>
            </a:r>
            <a:r>
              <a:rPr lang="en-US" sz="1200" b="0" i="0" u="none" strike="noStrike" kern="1200" baseline="0" dirty="0" err="1" smtClean="0">
                <a:solidFill>
                  <a:schemeClr val="tx1"/>
                </a:solidFill>
                <a:latin typeface="+mn-lt"/>
                <a:ea typeface="+mn-ea"/>
                <a:cs typeface="+mn-cs"/>
              </a:rPr>
              <a:t>Fedorov</a:t>
            </a:r>
            <a:r>
              <a:rPr lang="en-US" sz="1200" b="0" i="0" u="none" strike="noStrike" kern="1200" baseline="0" dirty="0" smtClean="0">
                <a:solidFill>
                  <a:schemeClr val="tx1"/>
                </a:solidFill>
                <a:latin typeface="+mn-lt"/>
                <a:ea typeface="+mn-ea"/>
                <a:cs typeface="+mn-cs"/>
              </a:rPr>
              <a:t> et al. (2013).</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ENSO behavior before the Pleistocene</a:t>
            </a:r>
          </a:p>
          <a:p>
            <a:r>
              <a:rPr lang="en-US" sz="1200" b="0" i="0" u="none" strike="noStrike" kern="1200" baseline="0" dirty="0" smtClean="0">
                <a:solidFill>
                  <a:schemeClr val="tx1"/>
                </a:solidFill>
                <a:latin typeface="+mn-lt"/>
                <a:ea typeface="+mn-ea"/>
                <a:cs typeface="+mn-cs"/>
              </a:rPr>
              <a:t>Chris </a:t>
            </a:r>
            <a:r>
              <a:rPr lang="en-US" sz="1200" b="0" i="0" u="none" strike="noStrike" kern="1200" baseline="0" dirty="0" err="1" smtClean="0">
                <a:solidFill>
                  <a:schemeClr val="tx1"/>
                </a:solidFill>
                <a:latin typeface="+mn-lt"/>
                <a:ea typeface="+mn-ea"/>
                <a:cs typeface="+mn-cs"/>
              </a:rPr>
              <a:t>Brierley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Department of Geography, University College London, UK; </a:t>
            </a:r>
            <a:r>
              <a:rPr lang="en-US" sz="1200" b="0" i="0" u="none" strike="noStrike" kern="1200" baseline="0" dirty="0" err="1" smtClean="0">
                <a:solidFill>
                  <a:schemeClr val="tx1"/>
                </a:solidFill>
                <a:latin typeface="+mn-lt"/>
                <a:ea typeface="+mn-ea"/>
                <a:cs typeface="+mn-cs"/>
              </a:rPr>
              <a:t>c.brierley@ucl.ac.uk</a:t>
            </a:r>
            <a:endParaRPr lang="en-US" sz="1200" b="0" i="0" u="none" strike="noStrike" kern="1200" baseline="0" dirty="0" smtClean="0">
              <a:solidFill>
                <a:schemeClr val="tx1"/>
              </a:solidFill>
              <a:latin typeface="+mn-lt"/>
              <a:ea typeface="+mn-ea"/>
              <a:cs typeface="+mn-cs"/>
            </a:endParaRPr>
          </a:p>
          <a:p>
            <a:endParaRPr lang="en-US" dirty="0" smtClean="0"/>
          </a:p>
          <a:p>
            <a:r>
              <a:rPr lang="en-US" sz="1200" b="0" i="0" u="none" strike="noStrike" kern="1200" baseline="0" dirty="0" smtClean="0">
                <a:solidFill>
                  <a:schemeClr val="tx1"/>
                </a:solidFill>
                <a:latin typeface="+mn-lt"/>
                <a:ea typeface="+mn-ea"/>
                <a:cs typeface="+mn-cs"/>
              </a:rPr>
              <a:t>Figure 2: Nino 3.4 SST anomalies in two model simulations; a control (green) and one with an equatorial SST gradient that is approximately halved (red). The shaded area represents four standard deviations from a 30-year running window (</a:t>
            </a:r>
            <a:r>
              <a:rPr lang="en-US" sz="1200" b="0" i="0" u="none" strike="noStrike" kern="1200" baseline="0" dirty="0" err="1" smtClean="0">
                <a:solidFill>
                  <a:schemeClr val="tx1"/>
                </a:solidFill>
                <a:latin typeface="+mn-lt"/>
                <a:ea typeface="+mn-ea"/>
                <a:cs typeface="+mn-cs"/>
              </a:rPr>
              <a:t>Fedorov</a:t>
            </a:r>
            <a:r>
              <a:rPr lang="en-US" sz="1200" b="0" i="0" u="none" strike="noStrike" kern="1200" baseline="0" dirty="0" smtClean="0">
                <a:solidFill>
                  <a:schemeClr val="tx1"/>
                </a:solidFill>
                <a:latin typeface="+mn-lt"/>
                <a:ea typeface="+mn-ea"/>
                <a:cs typeface="+mn-cs"/>
              </a:rPr>
              <a:t> et al. 2010).</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Overview of data assimilation methods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Gregory J. Hakim1, J. Annan2, S. Brönniman3, M. Crucifix4, T. Edwards5, H. Goosse4, A. Paul6, G. van der Schrier7and M. Widmann8</a:t>
            </a:r>
          </a:p>
          <a:p>
            <a:r>
              <a:rPr lang="en-US" sz="1200" b="0" i="0" u="none" strike="noStrike" kern="1200" baseline="0" dirty="0" smtClean="0">
                <a:solidFill>
                  <a:schemeClr val="tx1"/>
                </a:solidFill>
                <a:latin typeface="+mn-lt"/>
                <a:ea typeface="+mn-ea"/>
                <a:cs typeface="+mn-cs"/>
              </a:rPr>
              <a:t>1Department of Atmospheric Sciences, University of Washington, Seattle, USA; </a:t>
            </a:r>
            <a:r>
              <a:rPr lang="en-US" sz="1200" b="0" i="0" u="none" strike="noStrike" kern="1200" baseline="0" dirty="0" err="1" smtClean="0">
                <a:solidFill>
                  <a:schemeClr val="tx1"/>
                </a:solidFill>
                <a:latin typeface="+mn-lt"/>
                <a:ea typeface="+mn-ea"/>
                <a:cs typeface="+mn-cs"/>
              </a:rPr>
              <a:t>ghakim@uw.edu</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2Research Institute for Global Change, JAMSTEC, Yokohama Institute for Earth Sciences, Japan; 3Institute of Geography and Oeschger Centre for Climate Change Research, University of Bern, Switzerland; 4Earth and Life Institute and 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Belgium; 5Department of Geographical Sciences, University of Bristol, UK; 6MARUM and Department of Geosciences, University of Bremen, Germany; 7KNMI, De </a:t>
            </a:r>
            <a:r>
              <a:rPr lang="en-US" sz="1200" b="0" i="0" u="none" strike="noStrike" kern="1200" baseline="0" dirty="0" err="1" smtClean="0">
                <a:solidFill>
                  <a:schemeClr val="tx1"/>
                </a:solidFill>
                <a:latin typeface="+mn-lt"/>
                <a:ea typeface="+mn-ea"/>
                <a:cs typeface="+mn-cs"/>
              </a:rPr>
              <a:t>Bilt</a:t>
            </a:r>
            <a:r>
              <a:rPr lang="en-US" sz="1200" b="0" i="0" u="none" strike="noStrike" kern="1200" baseline="0" dirty="0" smtClean="0">
                <a:solidFill>
                  <a:schemeClr val="tx1"/>
                </a:solidFill>
                <a:latin typeface="+mn-lt"/>
                <a:ea typeface="+mn-ea"/>
                <a:cs typeface="+mn-cs"/>
              </a:rPr>
              <a:t>, The Netherlands; 8School of Geography, Earth and Environmental Sciences, University of</a:t>
            </a:r>
          </a:p>
          <a:p>
            <a:r>
              <a:rPr lang="en-US" sz="1200" b="0" i="0" u="none" strike="noStrike" kern="1200" baseline="0" dirty="0" smtClean="0">
                <a:solidFill>
                  <a:schemeClr val="tx1"/>
                </a:solidFill>
                <a:latin typeface="+mn-lt"/>
                <a:ea typeface="+mn-ea"/>
                <a:cs typeface="+mn-cs"/>
              </a:rPr>
              <a:t>Birmingham,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Schematic illustration of how the innovation is determined in data assimilation for a tree-ring example. Proxy measurements are illustrated on the left, and model estimates of the proxy on the right. The observation operator provides the map from gridded model data, such as temperature, to tree-ring width, which is used to compute the innovation. Images credit: Wikipedia.</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Overview of data assimilation methods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Gregory J. Hakim1, J. Annan2, S. Brönniman3, M. Crucifix4, T. Edwards5, H. Goosse4, A. Paul6, G. van der Schrier7and M. Widmann8</a:t>
            </a:r>
          </a:p>
          <a:p>
            <a:r>
              <a:rPr lang="en-US" sz="1200" b="0" i="0" u="none" strike="noStrike" kern="1200" baseline="0" dirty="0" smtClean="0">
                <a:solidFill>
                  <a:schemeClr val="tx1"/>
                </a:solidFill>
                <a:latin typeface="+mn-lt"/>
                <a:ea typeface="+mn-ea"/>
                <a:cs typeface="+mn-cs"/>
              </a:rPr>
              <a:t>1Department of Atmospheric Sciences, University of Washington, Seattle, USA; </a:t>
            </a:r>
            <a:r>
              <a:rPr lang="en-US" sz="1200" b="0" i="0" u="none" strike="noStrike" kern="1200" baseline="0" dirty="0" err="1" smtClean="0">
                <a:solidFill>
                  <a:schemeClr val="tx1"/>
                </a:solidFill>
                <a:latin typeface="+mn-lt"/>
                <a:ea typeface="+mn-ea"/>
                <a:cs typeface="+mn-cs"/>
              </a:rPr>
              <a:t>ghakim@uw.edu</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2Research Institute for Global Change, JAMSTEC, Yokohama Institute for Earth Sciences, Japan; 3Institute of Geography and Oeschger Centre for Climate Change Research, University of Bern, Switzerland; 4Earth and Life Institute and 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Belgium; 5Department of Geographical Sciences, University of Bristol, UK; 6MARUM and Department of Geosciences, University of Bremen, Germany; 7KNMI, De </a:t>
            </a:r>
            <a:r>
              <a:rPr lang="en-US" sz="1200" b="0" i="0" u="none" strike="noStrike" kern="1200" baseline="0" dirty="0" err="1" smtClean="0">
                <a:solidFill>
                  <a:schemeClr val="tx1"/>
                </a:solidFill>
                <a:latin typeface="+mn-lt"/>
                <a:ea typeface="+mn-ea"/>
                <a:cs typeface="+mn-cs"/>
              </a:rPr>
              <a:t>Bilt</a:t>
            </a:r>
            <a:r>
              <a:rPr lang="en-US" sz="1200" b="0" i="0" u="none" strike="noStrike" kern="1200" baseline="0" dirty="0" smtClean="0">
                <a:solidFill>
                  <a:schemeClr val="tx1"/>
                </a:solidFill>
                <a:latin typeface="+mn-lt"/>
                <a:ea typeface="+mn-ea"/>
                <a:cs typeface="+mn-cs"/>
              </a:rPr>
              <a:t>, The Netherlands; 8School of Geography, Earth and Environmental Sciences, University of</a:t>
            </a:r>
          </a:p>
          <a:p>
            <a:r>
              <a:rPr lang="en-US" sz="1200" b="0" i="0" u="none" strike="noStrike" kern="1200" baseline="0" dirty="0" smtClean="0">
                <a:solidFill>
                  <a:schemeClr val="tx1"/>
                </a:solidFill>
                <a:latin typeface="+mn-lt"/>
                <a:ea typeface="+mn-ea"/>
                <a:cs typeface="+mn-cs"/>
              </a:rPr>
              <a:t>Birmingham,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2: Data assimilation for scalar variable x assuming Gaussian error statistics. Prior estimate, given by the dashed blue line, has mean -0.25 and variance 0.5. Observation y, given by the dashed green line, has mean 1.0 and variance 0.25. The analysis, given by the thick red line, has mean 0.58 and variance 0.17. The parabolic gray curve denotes a cost function, J, which measures the misfit to both the observation and prior; it takes a minimum at the mean value of </a:t>
            </a:r>
            <a:r>
              <a:rPr lang="en-US" sz="1200" b="0" i="0" u="none" strike="noStrike" kern="1200" baseline="0" dirty="0" err="1" smtClean="0">
                <a:solidFill>
                  <a:schemeClr val="tx1"/>
                </a:solidFill>
                <a:latin typeface="+mn-lt"/>
                <a:ea typeface="+mn-ea"/>
                <a:cs typeface="+mn-cs"/>
              </a:rPr>
              <a:t>xa</a:t>
            </a:r>
            <a:r>
              <a:rPr lang="en-US" sz="1200" b="0" i="0" u="none" strike="noStrike" kern="1200" baseline="0" dirty="0" smtClean="0">
                <a:solidFill>
                  <a:schemeClr val="tx1"/>
                </a:solidFill>
                <a:latin typeface="+mn-lt"/>
                <a:ea typeface="+mn-ea"/>
                <a:cs typeface="+mn-cs"/>
              </a:rPr>
              <a:t>. From Holton and Hakim 2012.</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Transient state estimation in paleoclimatology using data assimilation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Stefan Brönimann1, J. Franke1, P. Breitenmoser1, G. Hakim2, H. Goosse3, M. Widmann4, M. Crucifix3, G. Gebbie5, J. </a:t>
            </a:r>
            <a:r>
              <a:rPr lang="en-US" sz="1200" b="0" i="0" u="none" strike="noStrike" kern="1200" baseline="0" dirty="0" err="1" smtClean="0">
                <a:solidFill>
                  <a:schemeClr val="tx1"/>
                </a:solidFill>
                <a:latin typeface="+mn-lt"/>
                <a:ea typeface="+mn-ea"/>
                <a:cs typeface="+mn-cs"/>
              </a:rPr>
              <a:t>Annans</a:t>
            </a:r>
            <a:r>
              <a:rPr lang="en-US" sz="1200" b="0" i="0" u="none" strike="noStrike" kern="1200" baseline="0" dirty="0" smtClean="0">
                <a:solidFill>
                  <a:schemeClr val="tx1"/>
                </a:solidFill>
                <a:latin typeface="+mn-lt"/>
                <a:ea typeface="+mn-ea"/>
                <a:cs typeface="+mn-cs"/>
              </a:rPr>
              <a:t> and G. van der Schrier7</a:t>
            </a:r>
          </a:p>
          <a:p>
            <a:r>
              <a:rPr lang="en-US" sz="1200" b="0" i="0" u="none" strike="noStrike" kern="1200" baseline="0" dirty="0" smtClean="0">
                <a:solidFill>
                  <a:schemeClr val="tx1"/>
                </a:solidFill>
                <a:latin typeface="+mn-lt"/>
                <a:ea typeface="+mn-ea"/>
                <a:cs typeface="+mn-cs"/>
              </a:rPr>
              <a:t>1Institute of Geography and Oeschger Centre for Climate Change Research, University of Bern, Switzerland; </a:t>
            </a:r>
            <a:r>
              <a:rPr lang="en-US" sz="1200" b="0" i="0" u="none" strike="noStrike" kern="1200" baseline="0" dirty="0" err="1" smtClean="0">
                <a:solidFill>
                  <a:schemeClr val="tx1"/>
                </a:solidFill>
                <a:latin typeface="+mn-lt"/>
                <a:ea typeface="+mn-ea"/>
                <a:cs typeface="+mn-cs"/>
              </a:rPr>
              <a:t>stefan.broennimann@giub.unibe.ch</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2Department of Atmospheric Sciences, University of Washington, Seattle, USA; 3Earth and Life Institute and 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Belgium; 4School of Geography, Earth and Environmental Sciences, University of Birmingham, UK; 5Department of Physical Oceanography, Woods Hole Oceanographic Institution, USA; 6Research Institute for Global Change, JAMSTEC, Yokohama Institute for Earth Sciences, Japan; 7KNMI, De </a:t>
            </a:r>
            <a:r>
              <a:rPr lang="en-US" sz="1200" b="0" i="0" u="none" strike="noStrike" kern="1200" baseline="0" dirty="0" err="1" smtClean="0">
                <a:solidFill>
                  <a:schemeClr val="tx1"/>
                </a:solidFill>
                <a:latin typeface="+mn-lt"/>
                <a:ea typeface="+mn-ea"/>
                <a:cs typeface="+mn-cs"/>
              </a:rPr>
              <a:t>Bilt</a:t>
            </a:r>
            <a:r>
              <a:rPr lang="en-US" sz="1200" b="0" i="0" u="none" strike="noStrike" kern="1200" baseline="0" dirty="0" smtClean="0">
                <a:solidFill>
                  <a:schemeClr val="tx1"/>
                </a:solidFill>
                <a:latin typeface="+mn-lt"/>
                <a:ea typeface="+mn-ea"/>
                <a:cs typeface="+mn-cs"/>
              </a:rPr>
              <a:t>, The Netherlands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Schematic overview of assimilation approaches. Arrows denote steps in the procedure.</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Transient state estimation in paleoclimatology using data assimilation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Stefan Brönimann1, J. Franke1, P. Breitenmoser1, G. Hakim2, H. Goosse3, M. Widmann4, M. Crucifix3, G. Gebbie5, J. </a:t>
            </a:r>
            <a:r>
              <a:rPr lang="en-US" sz="1200" b="0" i="0" u="none" strike="noStrike" kern="1200" baseline="0" dirty="0" err="1" smtClean="0">
                <a:solidFill>
                  <a:schemeClr val="tx1"/>
                </a:solidFill>
                <a:latin typeface="+mn-lt"/>
                <a:ea typeface="+mn-ea"/>
                <a:cs typeface="+mn-cs"/>
              </a:rPr>
              <a:t>Annans</a:t>
            </a:r>
            <a:r>
              <a:rPr lang="en-US" sz="1200" b="0" i="0" u="none" strike="noStrike" kern="1200" baseline="0" dirty="0" smtClean="0">
                <a:solidFill>
                  <a:schemeClr val="tx1"/>
                </a:solidFill>
                <a:latin typeface="+mn-lt"/>
                <a:ea typeface="+mn-ea"/>
                <a:cs typeface="+mn-cs"/>
              </a:rPr>
              <a:t> and G. van der Schrier7</a:t>
            </a:r>
          </a:p>
          <a:p>
            <a:r>
              <a:rPr lang="en-US" sz="1200" b="0" i="0" u="none" strike="noStrike" kern="1200" baseline="0" dirty="0" smtClean="0">
                <a:solidFill>
                  <a:schemeClr val="tx1"/>
                </a:solidFill>
                <a:latin typeface="+mn-lt"/>
                <a:ea typeface="+mn-ea"/>
                <a:cs typeface="+mn-cs"/>
              </a:rPr>
              <a:t>1Institute of Geography and Oeschger Centre for Climate Change Research, University of Bern, Switzerland; </a:t>
            </a:r>
            <a:r>
              <a:rPr lang="en-US" sz="1200" b="0" i="0" u="none" strike="noStrike" kern="1200" baseline="0" dirty="0" err="1" smtClean="0">
                <a:solidFill>
                  <a:schemeClr val="tx1"/>
                </a:solidFill>
                <a:latin typeface="+mn-lt"/>
                <a:ea typeface="+mn-ea"/>
                <a:cs typeface="+mn-cs"/>
              </a:rPr>
              <a:t>stefan.broennimann@giub.unibe.ch</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2Department of Atmospheric Sciences, University of Washington, Seattle, USA; 3Earth and Life Institute and 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Belgium; 4School of Geography, Earth and Environmental Sciences, University of Birmingham, UK; 5Department of Physical Oceanography, Woods Hole Oceanographic Institution, USA; 6Research Institute for Global Change, JAMSTEC, Yokohama Institute for Earth Sciences, Japan; 7KNMI, De </a:t>
            </a:r>
            <a:r>
              <a:rPr lang="en-US" sz="1200" b="0" i="0" u="none" strike="noStrike" kern="1200" baseline="0" dirty="0" err="1" smtClean="0">
                <a:solidFill>
                  <a:schemeClr val="tx1"/>
                </a:solidFill>
                <a:latin typeface="+mn-lt"/>
                <a:ea typeface="+mn-ea"/>
                <a:cs typeface="+mn-cs"/>
              </a:rPr>
              <a:t>Bilt</a:t>
            </a:r>
            <a:r>
              <a:rPr lang="en-US" sz="1200" b="0" i="0" u="none" strike="noStrike" kern="1200" baseline="0" dirty="0" smtClean="0">
                <a:solidFill>
                  <a:schemeClr val="tx1"/>
                </a:solidFill>
                <a:latin typeface="+mn-lt"/>
                <a:ea typeface="+mn-ea"/>
                <a:cs typeface="+mn-cs"/>
              </a:rPr>
              <a:t>, The Netherlands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2: Northern hemisphere temperature anomalies for April to September 1810 (relative to 1801-1830) from the unconstrained ensemble mean, the EKF ensemble mean, BEM (member 01), and the EKF analysis for the BEM member. Circles indicate locations and anomalies of the assimilated instrumental measurements; red squares the locations of tree-ring proxies.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Best-of-both-worlds estimates for time slices in the past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Tamsin</a:t>
            </a:r>
            <a:r>
              <a:rPr lang="en-US" sz="1200" b="0" i="0" u="none" strike="noStrike" kern="1200" baseline="0" dirty="0" smtClean="0">
                <a:solidFill>
                  <a:schemeClr val="tx1"/>
                </a:solidFill>
                <a:latin typeface="+mn-lt"/>
                <a:ea typeface="+mn-ea"/>
                <a:cs typeface="+mn-cs"/>
              </a:rPr>
              <a:t> L. Edwards1, J. Annan2, M. Crucifix3, G. Gebbie4 and A. Paul5</a:t>
            </a:r>
          </a:p>
          <a:p>
            <a:r>
              <a:rPr lang="en-US" sz="1200" b="0" i="0" u="none" strike="noStrike" kern="1200" baseline="0" dirty="0" smtClean="0">
                <a:solidFill>
                  <a:schemeClr val="tx1"/>
                </a:solidFill>
                <a:latin typeface="+mn-lt"/>
                <a:ea typeface="+mn-ea"/>
                <a:cs typeface="+mn-cs"/>
              </a:rPr>
              <a:t>1Department of Geographical Sciences, University of Bristol, UK; </a:t>
            </a:r>
            <a:r>
              <a:rPr lang="en-US" sz="1200" b="0" i="0" u="none" strike="noStrike" kern="1200" baseline="0" dirty="0" err="1" smtClean="0">
                <a:solidFill>
                  <a:schemeClr val="tx1"/>
                </a:solidFill>
                <a:latin typeface="+mn-lt"/>
                <a:ea typeface="+mn-ea"/>
                <a:cs typeface="+mn-cs"/>
              </a:rPr>
              <a:t>tamsin.edwards@bristol.ac.uk</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2Research Institute for Global Change, JAMSTEC, Yokohama Institute for Earth Sciences, Japan; 3Earth and Life Institute and 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Belgium; 4Department of Physical Oceanography, Woods Hole Oceanographic Institution, USA; 5MARUM - Center for Marine Environmental Sciences and Department of Geosciences, University of Bremen, Germany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LGM annual mean temperature anomalies from: A) surface air temperature (SAT) reconstructions based on pollen and plant macrofossils (</a:t>
            </a:r>
            <a:r>
              <a:rPr lang="en-US" sz="1200" b="0" i="0" u="none" strike="noStrike" kern="1200" baseline="0" dirty="0" err="1" smtClean="0">
                <a:solidFill>
                  <a:schemeClr val="tx1"/>
                </a:solidFill>
                <a:latin typeface="+mn-lt"/>
                <a:ea typeface="+mn-ea"/>
                <a:cs typeface="+mn-cs"/>
              </a:rPr>
              <a:t>Bartlein</a:t>
            </a:r>
            <a:r>
              <a:rPr lang="en-US" sz="1200" b="0" i="0" u="none" strike="noStrike" kern="1200" baseline="0" dirty="0" smtClean="0">
                <a:solidFill>
                  <a:schemeClr val="tx1"/>
                </a:solidFill>
                <a:latin typeface="+mn-lt"/>
                <a:ea typeface="+mn-ea"/>
                <a:cs typeface="+mn-cs"/>
              </a:rPr>
              <a:t> et al. 2010); B) sea surface temperature (SST) reconstructions based on multiple ocean proxies (MARGO et al. 2009); C, D) simulations from the HadCM3 general circulation model (mean of 17 member perturbed parameter ensemble; Edwards, unpublished data). Data assimilation estimates generated by updating with SAT reconstructions (E, F), and both SAT and SST reconstructions (G, H). Gray areas indicate regions with low signal-to-noise: magnitude of temperature anomaly is less than 3σ of uncertainty estimates.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Myanmar monsoon drought variability inferred by tree rings over the past 300 years: linkages to ENSO</a:t>
            </a:r>
          </a:p>
          <a:p>
            <a:endParaRPr lang="en-US" dirty="0" smtClean="0"/>
          </a:p>
          <a:p>
            <a:r>
              <a:rPr lang="en-US" dirty="0" smtClean="0"/>
              <a:t>Rosanne D’Arrigo1, J. Palmer2, C. Ummenhofer3, N.N. Kyaw4 and P. Krusic5</a:t>
            </a:r>
          </a:p>
          <a:p>
            <a:r>
              <a:rPr lang="en-US" dirty="0" smtClean="0"/>
              <a:t>1Lamont-Doherty Earth Observatory (LDEO), Palisades, USA; </a:t>
            </a:r>
            <a:r>
              <a:rPr lang="en-US" dirty="0" err="1" smtClean="0"/>
              <a:t>rdd@ldeo.columbia.edu</a:t>
            </a:r>
            <a:endParaRPr lang="en-US" dirty="0" smtClean="0"/>
          </a:p>
          <a:p>
            <a:r>
              <a:rPr lang="en-US" dirty="0" smtClean="0"/>
              <a:t>2Gondwana Tree-Ring Laboratory, Canterbury, New Zealand; 3Woods Hole Oceanographic Institution, Woods Hole, USA; 4Forest Department,</a:t>
            </a:r>
          </a:p>
          <a:p>
            <a:r>
              <a:rPr lang="en-US" dirty="0" err="1" smtClean="0"/>
              <a:t>Naypyidaw</a:t>
            </a:r>
            <a:r>
              <a:rPr lang="en-US" dirty="0" smtClean="0"/>
              <a:t>, Myanmar; 5Bert Bolin Centre for Climate Research, Sweden University, Stockholm, Sweden</a:t>
            </a:r>
          </a:p>
          <a:p>
            <a:endParaRPr lang="en-US" dirty="0" smtClean="0"/>
          </a:p>
          <a:p>
            <a:r>
              <a:rPr lang="en-US" sz="1200" b="0" i="0" u="none" strike="noStrike" kern="1200" baseline="0" dirty="0" smtClean="0">
                <a:solidFill>
                  <a:schemeClr val="tx1"/>
                </a:solidFill>
                <a:latin typeface="+mn-lt"/>
                <a:ea typeface="+mn-ea"/>
                <a:cs typeface="+mn-cs"/>
              </a:rPr>
              <a:t>Figure 1: Map of Myanmar and adjacent southern monsoon Asia. Pink dot is </a:t>
            </a:r>
            <a:r>
              <a:rPr lang="en-US" sz="1200" b="0" i="0" u="none" strike="noStrike" kern="1200" baseline="0" dirty="0" err="1" smtClean="0">
                <a:solidFill>
                  <a:schemeClr val="tx1"/>
                </a:solidFill>
                <a:latin typeface="+mn-lt"/>
                <a:ea typeface="+mn-ea"/>
                <a:cs typeface="+mn-cs"/>
              </a:rPr>
              <a:t>Maingtha</a:t>
            </a:r>
            <a:r>
              <a:rPr lang="en-US" sz="1200" b="0" i="0" u="none" strike="noStrike" kern="1200" baseline="0" dirty="0" smtClean="0">
                <a:solidFill>
                  <a:schemeClr val="tx1"/>
                </a:solidFill>
                <a:latin typeface="+mn-lt"/>
                <a:ea typeface="+mn-ea"/>
                <a:cs typeface="+mn-cs"/>
              </a:rPr>
              <a:t> Forest Reserve (MFR) teak tree-ring site north of Mandalay. Background shows monthly Global Precipitation Climatology Centre rainfall data for the period 1951-2007, averaged for May–October when the majority of Myanmar annual rainfall occurs. The figure shows the lower mean rainfall in central Myanmar (modified from </a:t>
            </a:r>
            <a:r>
              <a:rPr lang="en-US" sz="1200" b="0" i="0" u="none" strike="noStrike" kern="1200" baseline="0" dirty="0" err="1" smtClean="0">
                <a:solidFill>
                  <a:schemeClr val="tx1"/>
                </a:solidFill>
                <a:latin typeface="+mn-lt"/>
                <a:ea typeface="+mn-ea"/>
                <a:cs typeface="+mn-cs"/>
              </a:rPr>
              <a:t>D’Arrigo</a:t>
            </a:r>
            <a:r>
              <a:rPr lang="en-US" sz="1200" b="0" i="0" u="none" strike="noStrike" kern="1200" baseline="0" dirty="0" smtClean="0">
                <a:solidFill>
                  <a:schemeClr val="tx1"/>
                </a:solidFill>
                <a:latin typeface="+mn-lt"/>
                <a:ea typeface="+mn-ea"/>
                <a:cs typeface="+mn-cs"/>
              </a:rPr>
              <a:t> et al. 2011).</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Parameter estimation using </a:t>
            </a:r>
            <a:r>
              <a:rPr lang="en-US" sz="1200" b="0" i="0" u="none" strike="noStrike" kern="1200" baseline="0" dirty="0" err="1" smtClean="0">
                <a:solidFill>
                  <a:schemeClr val="tx1"/>
                </a:solidFill>
                <a:latin typeface="+mn-lt"/>
                <a:ea typeface="+mn-ea"/>
                <a:cs typeface="+mn-cs"/>
              </a:rPr>
              <a:t>paleodata</a:t>
            </a:r>
            <a:r>
              <a:rPr lang="en-US" sz="1200" b="0" i="0" u="none" strike="noStrike" kern="1200" baseline="0" dirty="0" smtClean="0">
                <a:solidFill>
                  <a:schemeClr val="tx1"/>
                </a:solidFill>
                <a:latin typeface="+mn-lt"/>
                <a:ea typeface="+mn-ea"/>
                <a:cs typeface="+mn-cs"/>
              </a:rPr>
              <a:t> assimilation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James D. Annan1, M. Crucifix2, T.L. Edwards3 and A. Paul4</a:t>
            </a:r>
          </a:p>
          <a:p>
            <a:r>
              <a:rPr lang="en-US" sz="1200" b="0" i="0" u="none" strike="noStrike" kern="1200" baseline="0" dirty="0" smtClean="0">
                <a:solidFill>
                  <a:schemeClr val="tx1"/>
                </a:solidFill>
                <a:latin typeface="+mn-lt"/>
                <a:ea typeface="+mn-ea"/>
                <a:cs typeface="+mn-cs"/>
              </a:rPr>
              <a:t>1RIGC/JAMSTEC, Yokohama, Japan; </a:t>
            </a:r>
            <a:r>
              <a:rPr lang="en-US" sz="1200" b="0" i="0" u="none" strike="noStrike" kern="1200" baseline="0" dirty="0" err="1" smtClean="0">
                <a:solidFill>
                  <a:schemeClr val="tx1"/>
                </a:solidFill>
                <a:latin typeface="+mn-lt"/>
                <a:ea typeface="+mn-ea"/>
                <a:cs typeface="+mn-cs"/>
              </a:rPr>
              <a:t>jdannan@jamstec.go.jp</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2Georges Lemaitre Centre for Earth and Climate Science,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Belgium; 3School of Geographical Sciences, Bristol University, UK; 4MARUM, University of Bremen, Germany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Experiment with 350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of data assimilated. The red line at the top is the normalized summer solar insolation forcing at 65Åã N. The black dot-dashed lines are normalized proxy data from </a:t>
            </a:r>
            <a:r>
              <a:rPr lang="en-US" sz="1200" b="0" i="0" u="none" strike="noStrike" kern="1200" baseline="0" dirty="0" err="1" smtClean="0">
                <a:solidFill>
                  <a:schemeClr val="tx1"/>
                </a:solidFill>
                <a:latin typeface="+mn-lt"/>
                <a:ea typeface="+mn-ea"/>
                <a:cs typeface="+mn-cs"/>
              </a:rPr>
              <a:t>Vostok</a:t>
            </a:r>
            <a:r>
              <a:rPr lang="en-US" sz="1200" b="0" i="0" u="none" strike="noStrike" kern="1200" baseline="0" dirty="0" smtClean="0">
                <a:solidFill>
                  <a:schemeClr val="tx1"/>
                </a:solidFill>
                <a:latin typeface="+mn-lt"/>
                <a:ea typeface="+mn-ea"/>
                <a:cs typeface="+mn-cs"/>
              </a:rPr>
              <a:t> (ice volume and atmospheric CO2 concentration) and SPECMAP (deep ocean temperature) cores. Data to the left of the vertical magenta line were used to tune parameters, with the right hand side used as validation of the model forecast, which (over a range of experiments) shows substantial skill for a duration of around 50-100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The dark blue lines show the mean of the ensemble and the light blue lines show one standard deviation of the ensemble. Modified from Hargreaves and Annan (2002).</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Impact of climate and sea level change on coastal evolution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Accra, Ghana, 8-12 October 2012</a:t>
            </a:r>
          </a:p>
          <a:p>
            <a:r>
              <a:rPr lang="en-US" sz="1200" b="0" i="0" u="none" strike="noStrike" kern="1200" baseline="0" dirty="0" err="1" smtClean="0">
                <a:solidFill>
                  <a:schemeClr val="tx1"/>
                </a:solidFill>
                <a:latin typeface="+mn-lt"/>
                <a:ea typeface="+mn-ea"/>
                <a:cs typeface="+mn-cs"/>
              </a:rPr>
              <a:t>Kwasi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Appeaning-Addo</a:t>
            </a:r>
            <a:r>
              <a:rPr lang="en-US" sz="1200" b="0" i="0" u="none" strike="noStrike" kern="1200" baseline="0" dirty="0" smtClean="0">
                <a:solidFill>
                  <a:schemeClr val="tx1"/>
                </a:solidFill>
                <a:latin typeface="+mn-lt"/>
                <a:ea typeface="+mn-ea"/>
                <a:cs typeface="+mn-cs"/>
              </a:rPr>
              <a:t>, S.W. </a:t>
            </a:r>
            <a:r>
              <a:rPr lang="en-US" sz="1200" b="0" i="0" u="none" strike="noStrike" kern="1200" baseline="0" dirty="0" err="1" smtClean="0">
                <a:solidFill>
                  <a:schemeClr val="tx1"/>
                </a:solidFill>
                <a:latin typeface="+mn-lt"/>
                <a:ea typeface="+mn-ea"/>
                <a:cs typeface="+mn-cs"/>
              </a:rPr>
              <a:t>Laryea</a:t>
            </a:r>
            <a:r>
              <a:rPr lang="en-US" sz="1200" b="0" i="0" u="none" strike="noStrike" kern="1200" baseline="0" dirty="0" smtClean="0">
                <a:solidFill>
                  <a:schemeClr val="tx1"/>
                </a:solidFill>
                <a:latin typeface="+mn-lt"/>
                <a:ea typeface="+mn-ea"/>
                <a:cs typeface="+mn-cs"/>
              </a:rPr>
              <a:t>, B.A. </a:t>
            </a:r>
            <a:r>
              <a:rPr lang="en-US" sz="1200" b="0" i="0" u="none" strike="noStrike" kern="1200" baseline="0" dirty="0" err="1" smtClean="0">
                <a:solidFill>
                  <a:schemeClr val="tx1"/>
                </a:solidFill>
                <a:latin typeface="+mn-lt"/>
                <a:ea typeface="+mn-ea"/>
                <a:cs typeface="+mn-cs"/>
              </a:rPr>
              <a:t>Foli</a:t>
            </a:r>
            <a:r>
              <a:rPr lang="en-US" sz="1200" b="0" i="0" u="none" strike="noStrike" kern="1200" baseline="0" dirty="0" smtClean="0">
                <a:solidFill>
                  <a:schemeClr val="tx1"/>
                </a:solidFill>
                <a:latin typeface="+mn-lt"/>
                <a:ea typeface="+mn-ea"/>
                <a:cs typeface="+mn-cs"/>
              </a:rPr>
              <a:t> and C.L. </a:t>
            </a:r>
            <a:r>
              <a:rPr lang="en-US" sz="1200" b="0" i="0" u="none" strike="noStrike" kern="1200" baseline="0" dirty="0" err="1" smtClean="0">
                <a:solidFill>
                  <a:schemeClr val="tx1"/>
                </a:solidFill>
                <a:latin typeface="+mn-lt"/>
                <a:ea typeface="+mn-ea"/>
                <a:cs typeface="+mn-cs"/>
              </a:rPr>
              <a:t>Allotey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Department of Marine and Fisheries Sciences, University of Ghana; </a:t>
            </a:r>
            <a:r>
              <a:rPr lang="en-US" sz="1200" b="0" i="0" u="none" strike="noStrike" kern="1200" baseline="0" dirty="0" err="1" smtClean="0">
                <a:solidFill>
                  <a:schemeClr val="tx1"/>
                </a:solidFill>
                <a:latin typeface="+mn-lt"/>
                <a:ea typeface="+mn-ea"/>
                <a:cs typeface="+mn-cs"/>
              </a:rPr>
              <a:t>kappeaning-addo@ug.edu.gh</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This photo from 1985 shows a section of the </a:t>
            </a:r>
            <a:r>
              <a:rPr lang="en-US" sz="1200" b="0" i="0" u="none" strike="noStrike" kern="1200" baseline="0" dirty="0" err="1" smtClean="0">
                <a:solidFill>
                  <a:schemeClr val="tx1"/>
                </a:solidFill>
                <a:latin typeface="+mn-lt"/>
                <a:ea typeface="+mn-ea"/>
                <a:cs typeface="+mn-cs"/>
              </a:rPr>
              <a:t>Keta</a:t>
            </a:r>
            <a:r>
              <a:rPr lang="en-US" sz="1200" b="0" i="0" u="none" strike="noStrike" kern="1200" baseline="0" dirty="0" smtClean="0">
                <a:solidFill>
                  <a:schemeClr val="tx1"/>
                </a:solidFill>
                <a:latin typeface="+mn-lt"/>
                <a:ea typeface="+mn-ea"/>
                <a:cs typeface="+mn-cs"/>
              </a:rPr>
              <a:t> town destroyed by sea erosion. Photo by Beth </a:t>
            </a:r>
            <a:r>
              <a:rPr lang="en-US" sz="1200" b="0" i="0" u="none" strike="noStrike" kern="1200" baseline="0" dirty="0" err="1" smtClean="0">
                <a:solidFill>
                  <a:schemeClr val="tx1"/>
                </a:solidFill>
                <a:latin typeface="+mn-lt"/>
                <a:ea typeface="+mn-ea"/>
                <a:cs typeface="+mn-cs"/>
              </a:rPr>
              <a:t>Knittle</a:t>
            </a:r>
            <a:r>
              <a:rPr lang="en-US" sz="1200" b="0" i="0" u="none" strike="noStrike" kern="1200" baseline="0" dirty="0" smtClean="0">
                <a:solidFill>
                  <a:schemeClr val="tx1"/>
                </a:solidFill>
                <a:latin typeface="+mn-lt"/>
                <a:ea typeface="+mn-ea"/>
                <a:cs typeface="+mn-cs"/>
              </a:rPr>
              <a:t>. (</a:t>
            </a:r>
            <a:r>
              <a:rPr lang="pl-PL" sz="1200" b="0" i="0" u="none" strike="noStrike" kern="1200" baseline="0" dirty="0" smtClean="0">
                <a:solidFill>
                  <a:schemeClr val="tx1"/>
                </a:solidFill>
                <a:latin typeface="+mn-lt"/>
                <a:ea typeface="+mn-ea"/>
                <a:cs typeface="+mn-cs"/>
              </a:rPr>
              <a:t>http://</a:t>
            </a:r>
            <a:r>
              <a:rPr lang="pl-PL" sz="1200" b="0" i="0" u="none" strike="noStrike" kern="1200" baseline="0" dirty="0" err="1" smtClean="0">
                <a:solidFill>
                  <a:schemeClr val="tx1"/>
                </a:solidFill>
                <a:latin typeface="+mn-lt"/>
                <a:ea typeface="+mn-ea"/>
                <a:cs typeface="+mn-cs"/>
              </a:rPr>
              <a:t>www.flickr.com</a:t>
            </a:r>
            <a:r>
              <a:rPr lang="pl-PL" sz="1200" b="0" i="0" u="none" strike="noStrike" kern="1200" baseline="0" dirty="0" smtClean="0">
                <a:solidFill>
                  <a:schemeClr val="tx1"/>
                </a:solidFill>
                <a:latin typeface="+mn-lt"/>
                <a:ea typeface="+mn-ea"/>
                <a:cs typeface="+mn-cs"/>
              </a:rPr>
              <a:t>/</a:t>
            </a:r>
            <a:r>
              <a:rPr lang="pl-PL" sz="1200" b="0" i="0" u="none" strike="noStrike" kern="1200" baseline="0" dirty="0" err="1" smtClean="0">
                <a:solidFill>
                  <a:schemeClr val="tx1"/>
                </a:solidFill>
                <a:latin typeface="+mn-lt"/>
                <a:ea typeface="+mn-ea"/>
                <a:cs typeface="+mn-cs"/>
              </a:rPr>
              <a:t>photos</a:t>
            </a:r>
            <a:r>
              <a:rPr lang="pl-PL" sz="1200" b="0" i="0" u="none" strike="noStrike" kern="1200" baseline="0" dirty="0" smtClean="0">
                <a:solidFill>
                  <a:schemeClr val="tx1"/>
                </a:solidFill>
                <a:latin typeface="+mn-lt"/>
                <a:ea typeface="+mn-ea"/>
                <a:cs typeface="+mn-cs"/>
              </a:rPr>
              <a:t>/38318523@N00/293700514/)</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Holocene land-cover change in Eastern Asia for climate modeling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Shijazhuang</a:t>
            </a:r>
            <a:r>
              <a:rPr lang="en-US" sz="1200" b="0" i="0" u="none" strike="noStrike" kern="1200" baseline="0" dirty="0" smtClean="0">
                <a:solidFill>
                  <a:schemeClr val="tx1"/>
                </a:solidFill>
                <a:latin typeface="+mn-lt"/>
                <a:ea typeface="+mn-ea"/>
                <a:cs typeface="+mn-cs"/>
              </a:rPr>
              <a:t>, China, October 9-11 2012</a:t>
            </a:r>
          </a:p>
          <a:p>
            <a:r>
              <a:rPr lang="en-US" sz="1200" b="0" i="0" u="none" strike="noStrike" kern="1200" baseline="0" dirty="0" smtClean="0">
                <a:solidFill>
                  <a:schemeClr val="tx1"/>
                </a:solidFill>
                <a:latin typeface="+mn-lt"/>
                <a:ea typeface="+mn-ea"/>
                <a:cs typeface="+mn-cs"/>
              </a:rPr>
              <a:t>Marie-José Gaillard1 and Qinghai Xu2</a:t>
            </a:r>
          </a:p>
          <a:p>
            <a:r>
              <a:rPr lang="en-US" sz="1200" b="0" i="0" u="none" strike="noStrike" kern="1200" baseline="0" dirty="0" smtClean="0">
                <a:solidFill>
                  <a:schemeClr val="tx1"/>
                </a:solidFill>
                <a:latin typeface="+mn-lt"/>
                <a:ea typeface="+mn-ea"/>
                <a:cs typeface="+mn-cs"/>
              </a:rPr>
              <a:t>1Department of Biology and Environmental Science, Linnaeus University, Kalmar, Sweden; </a:t>
            </a:r>
            <a:r>
              <a:rPr lang="en-US" sz="1200" b="0" i="0" u="none" strike="noStrike" kern="1200" baseline="0" dirty="0" err="1" smtClean="0">
                <a:solidFill>
                  <a:schemeClr val="tx1"/>
                </a:solidFill>
                <a:latin typeface="+mn-lt"/>
                <a:ea typeface="+mn-ea"/>
                <a:cs typeface="+mn-cs"/>
              </a:rPr>
              <a:t>marie-jose.gaillard-lemdahl@lnu.se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2Key Laboratory of Environmental Change and Ecological Construction, </a:t>
            </a:r>
            <a:r>
              <a:rPr lang="en-US" sz="1200" b="0" i="0" u="none" strike="noStrike" kern="1200" baseline="0" dirty="0" err="1" smtClean="0">
                <a:solidFill>
                  <a:schemeClr val="tx1"/>
                </a:solidFill>
                <a:latin typeface="+mn-lt"/>
                <a:ea typeface="+mn-ea"/>
                <a:cs typeface="+mn-cs"/>
              </a:rPr>
              <a:t>Hebei</a:t>
            </a:r>
            <a:r>
              <a:rPr lang="en-US" sz="1200" b="0" i="0" u="none" strike="noStrike" kern="1200" baseline="0" dirty="0" smtClean="0">
                <a:solidFill>
                  <a:schemeClr val="tx1"/>
                </a:solidFill>
                <a:latin typeface="+mn-lt"/>
                <a:ea typeface="+mn-ea"/>
                <a:cs typeface="+mn-cs"/>
              </a:rPr>
              <a:t> Normal University, Shijiazhuang, China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Global anthropogenic land use at AD 1 simulated by three different approaches: A) </a:t>
            </a:r>
            <a:r>
              <a:rPr lang="en-US" sz="1200" b="0" i="0" u="none" strike="noStrike" kern="1200" baseline="0" dirty="0" err="1" smtClean="0">
                <a:solidFill>
                  <a:schemeClr val="tx1"/>
                </a:solidFill>
                <a:latin typeface="+mn-lt"/>
                <a:ea typeface="+mn-ea"/>
                <a:cs typeface="+mn-cs"/>
              </a:rPr>
              <a:t>Olofsson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Hickler</a:t>
            </a:r>
            <a:r>
              <a:rPr lang="en-US" sz="1200" b="0" i="0" u="none" strike="noStrike" kern="1200" baseline="0" dirty="0" smtClean="0">
                <a:solidFill>
                  <a:schemeClr val="tx1"/>
                </a:solidFill>
                <a:latin typeface="+mn-lt"/>
                <a:ea typeface="+mn-ea"/>
                <a:cs typeface="+mn-cs"/>
              </a:rPr>
              <a:t> (2008); (B) HYDE (History Database of the Global Environment) version 3.1 (Klein </a:t>
            </a:r>
            <a:r>
              <a:rPr lang="en-US" sz="1200" b="0" i="0" u="none" strike="noStrike" kern="1200" baseline="0" dirty="0" err="1" smtClean="0">
                <a:solidFill>
                  <a:schemeClr val="tx1"/>
                </a:solidFill>
                <a:latin typeface="+mn-lt"/>
                <a:ea typeface="+mn-ea"/>
                <a:cs typeface="+mn-cs"/>
              </a:rPr>
              <a:t>Goldewijk</a:t>
            </a:r>
            <a:r>
              <a:rPr lang="en-US" sz="1200" b="0" i="0" u="none" strike="noStrike" kern="1200" baseline="0" dirty="0" smtClean="0">
                <a:solidFill>
                  <a:schemeClr val="tx1"/>
                </a:solidFill>
                <a:latin typeface="+mn-lt"/>
                <a:ea typeface="+mn-ea"/>
                <a:cs typeface="+mn-cs"/>
              </a:rPr>
              <a:t> et al. 2010); and (C) Kaplan et al. (2009). Note the large differences in land-cover between the different methodologies.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Palaeo50: The priority research questions in paleoecology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Oxford, UK, 13-14 December 2012</a:t>
            </a:r>
          </a:p>
          <a:p>
            <a:r>
              <a:rPr lang="en-US" sz="1200" b="0" i="0" u="none" strike="noStrike" kern="1200" baseline="0" dirty="0" smtClean="0">
                <a:solidFill>
                  <a:schemeClr val="tx1"/>
                </a:solidFill>
                <a:latin typeface="+mn-lt"/>
                <a:ea typeface="+mn-ea"/>
                <a:cs typeface="+mn-cs"/>
              </a:rPr>
              <a:t>Anson W. Mackay1, A.W.R. Seddon2,3 and A.G. Baker2</a:t>
            </a:r>
          </a:p>
          <a:p>
            <a:r>
              <a:rPr lang="en-US" sz="1200" b="0" i="0" u="none" strike="noStrike" kern="1200" baseline="0" dirty="0" smtClean="0">
                <a:solidFill>
                  <a:schemeClr val="tx1"/>
                </a:solidFill>
                <a:latin typeface="+mn-lt"/>
                <a:ea typeface="+mn-ea"/>
                <a:cs typeface="+mn-cs"/>
              </a:rPr>
              <a:t>1Environmental Change Research Centre, University College London, UK; </a:t>
            </a:r>
            <a:r>
              <a:rPr lang="en-US" sz="1200" b="0" i="0" u="none" strike="noStrike" kern="1200" baseline="0" dirty="0" err="1" smtClean="0">
                <a:solidFill>
                  <a:schemeClr val="tx1"/>
                </a:solidFill>
                <a:latin typeface="+mn-lt"/>
                <a:ea typeface="+mn-ea"/>
                <a:cs typeface="+mn-cs"/>
              </a:rPr>
              <a:t>a.mackay@ucl.ac.uk</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2Oxford Long-Term Ecology Laboratory, University of Oxford, UK; 3Department of Biology, University of Bergen, Norway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Flowchart of the selection process for the 50 priority research questions.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Agulhas System and its role in changing ocean circulation, climate, and marine ecosystems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Stellenbosch, Republic of South Africa, 8-12 October 2012</a:t>
            </a:r>
          </a:p>
          <a:p>
            <a:r>
              <a:rPr lang="en-US" sz="1200" b="0" i="0" u="none" strike="noStrike" kern="1200" baseline="0" dirty="0" smtClean="0">
                <a:solidFill>
                  <a:schemeClr val="tx1"/>
                </a:solidFill>
                <a:latin typeface="+mn-lt"/>
                <a:ea typeface="+mn-ea"/>
                <a:cs typeface="+mn-cs"/>
              </a:rPr>
              <a:t>Rainer Zahn1, W.P.M. de Ruijter2, L. Beal3, A. Biastoch4 and SCOR /WCR P/IAPSO Working Group 1365</a:t>
            </a:r>
          </a:p>
          <a:p>
            <a:r>
              <a:rPr lang="en-US" sz="1200" b="0" i="0" u="none" strike="noStrike" kern="1200" baseline="0" dirty="0" smtClean="0">
                <a:solidFill>
                  <a:schemeClr val="tx1"/>
                </a:solidFill>
                <a:latin typeface="+mn-lt"/>
                <a:ea typeface="+mn-ea"/>
                <a:cs typeface="+mn-cs"/>
              </a:rPr>
              <a:t>1Institut de </a:t>
            </a:r>
            <a:r>
              <a:rPr lang="en-US" sz="1200" b="0" i="0" u="none" strike="noStrike" kern="1200" baseline="0" dirty="0" err="1" smtClean="0">
                <a:solidFill>
                  <a:schemeClr val="tx1"/>
                </a:solidFill>
                <a:latin typeface="+mn-lt"/>
                <a:ea typeface="+mn-ea"/>
                <a:cs typeface="+mn-cs"/>
              </a:rPr>
              <a:t>Ciència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Tecnologia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Ambientals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a:t>
            </a:r>
            <a:r>
              <a:rPr lang="en-US" sz="1200" b="0" i="0" u="none" strike="noStrike" kern="1200" baseline="0" dirty="0" err="1" smtClean="0">
                <a:solidFill>
                  <a:schemeClr val="tx1"/>
                </a:solidFill>
                <a:latin typeface="+mn-lt"/>
                <a:ea typeface="+mn-ea"/>
                <a:cs typeface="+mn-cs"/>
              </a:rPr>
              <a:t>Bellaterra</a:t>
            </a:r>
            <a:r>
              <a:rPr lang="en-US" sz="1200" b="0" i="0" u="none" strike="noStrike" kern="1200" baseline="0" dirty="0" smtClean="0">
                <a:solidFill>
                  <a:schemeClr val="tx1"/>
                </a:solidFill>
                <a:latin typeface="+mn-lt"/>
                <a:ea typeface="+mn-ea"/>
                <a:cs typeface="+mn-cs"/>
              </a:rPr>
              <a:t>, Spain; </a:t>
            </a:r>
            <a:r>
              <a:rPr lang="en-US" sz="1200" b="0" i="0" u="none" strike="noStrike" kern="1200" baseline="0" dirty="0" err="1" smtClean="0">
                <a:solidFill>
                  <a:schemeClr val="tx1"/>
                </a:solidFill>
                <a:latin typeface="+mn-lt"/>
                <a:ea typeface="+mn-ea"/>
                <a:cs typeface="+mn-cs"/>
              </a:rPr>
              <a:t>rainer.zahn@uab.cat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2Institute for Marine and Atmospheric Research, Utrecht University, The Netherlands; 3Rosenstiel School of Marine and Atmospheric Science,</a:t>
            </a:r>
          </a:p>
          <a:p>
            <a:r>
              <a:rPr lang="en-US" sz="1200" b="0" i="0" u="none" strike="noStrike" kern="1200" baseline="0" dirty="0" smtClean="0">
                <a:solidFill>
                  <a:schemeClr val="tx1"/>
                </a:solidFill>
                <a:latin typeface="+mn-lt"/>
                <a:ea typeface="+mn-ea"/>
                <a:cs typeface="+mn-cs"/>
              </a:rPr>
              <a:t>University of Miami, USA; 4GEOMAR Helmholtz Centre for Ocean Research, Kiel, Germany; 5www.scor-int.org/</a:t>
            </a:r>
            <a:r>
              <a:rPr lang="en-US" sz="1200" b="0" i="0" u="none" strike="noStrike" kern="1200" baseline="0" dirty="0" err="1" smtClean="0">
                <a:solidFill>
                  <a:schemeClr val="tx1"/>
                </a:solidFill>
                <a:latin typeface="+mn-lt"/>
                <a:ea typeface="+mn-ea"/>
                <a:cs typeface="+mn-cs"/>
              </a:rPr>
              <a:t>Working_Groups</a:t>
            </a:r>
            <a:r>
              <a:rPr lang="en-US" sz="1200" b="0" i="0" u="none" strike="noStrike" kern="1200" baseline="0" dirty="0" smtClean="0">
                <a:solidFill>
                  <a:schemeClr val="tx1"/>
                </a:solidFill>
                <a:latin typeface="+mn-lt"/>
                <a:ea typeface="+mn-ea"/>
                <a:cs typeface="+mn-cs"/>
              </a:rPr>
              <a:t>/wg136.htm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A model perspective of Agulhas leakage and the </a:t>
            </a:r>
            <a:r>
              <a:rPr lang="en-US" sz="1200" b="0" i="0" u="none" strike="noStrike" kern="1200" baseline="0" dirty="0" err="1" smtClean="0">
                <a:solidFill>
                  <a:schemeClr val="tx1"/>
                </a:solidFill>
                <a:latin typeface="+mn-lt"/>
                <a:ea typeface="+mn-ea"/>
                <a:cs typeface="+mn-cs"/>
              </a:rPr>
              <a:t>interbasin</a:t>
            </a:r>
            <a:r>
              <a:rPr lang="en-US" sz="1200" b="0" i="0" u="none" strike="noStrike" kern="1200" baseline="0" dirty="0" smtClean="0">
                <a:solidFill>
                  <a:schemeClr val="tx1"/>
                </a:solidFill>
                <a:latin typeface="+mn-lt"/>
                <a:ea typeface="+mn-ea"/>
                <a:cs typeface="+mn-cs"/>
              </a:rPr>
              <a:t> water transports between the Indian Ocean and Atlantic. A high-resolution Agulhas model (1/10°, gray box), is nested in a (1/2°) global ocean/sea ice model to simulate temperature and magnitude of currents (see </a:t>
            </a:r>
            <a:r>
              <a:rPr lang="en-US" sz="1200" b="0" i="0" u="none" strike="noStrike" kern="1200" baseline="0" dirty="0" err="1" smtClean="0">
                <a:solidFill>
                  <a:schemeClr val="tx1"/>
                </a:solidFill>
                <a:latin typeface="+mn-lt"/>
                <a:ea typeface="+mn-ea"/>
                <a:cs typeface="+mn-cs"/>
              </a:rPr>
              <a:t>Biastoch</a:t>
            </a:r>
            <a:r>
              <a:rPr lang="en-US" sz="1200" b="0" i="0" u="none" strike="noStrike" kern="1200" baseline="0" dirty="0" smtClean="0">
                <a:solidFill>
                  <a:schemeClr val="tx1"/>
                </a:solidFill>
                <a:latin typeface="+mn-lt"/>
                <a:ea typeface="+mn-ea"/>
                <a:cs typeface="+mn-cs"/>
              </a:rPr>
              <a:t> et al. 2009).</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IPICS First Open Science conference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Presqu’île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Giens</a:t>
            </a:r>
            <a:r>
              <a:rPr lang="en-US" sz="1200" b="0" i="0" u="none" strike="noStrike" kern="1200" baseline="0" dirty="0" smtClean="0">
                <a:solidFill>
                  <a:schemeClr val="tx1"/>
                </a:solidFill>
                <a:latin typeface="+mn-lt"/>
                <a:ea typeface="+mn-ea"/>
                <a:cs typeface="+mn-cs"/>
              </a:rPr>
              <a:t>, France, 1-5 October 2012</a:t>
            </a:r>
          </a:p>
          <a:p>
            <a:r>
              <a:rPr lang="en-US" sz="1200" b="0" i="0" u="none" strike="noStrike" kern="1200" baseline="0" dirty="0" err="1" smtClean="0">
                <a:solidFill>
                  <a:schemeClr val="tx1"/>
                </a:solidFill>
                <a:latin typeface="+mn-lt"/>
                <a:ea typeface="+mn-ea"/>
                <a:cs typeface="+mn-cs"/>
              </a:rPr>
              <a:t>Jérôme</a:t>
            </a:r>
            <a:r>
              <a:rPr lang="en-US" sz="1200" b="0" i="0" u="none" strike="noStrike" kern="1200" baseline="0" dirty="0" smtClean="0">
                <a:solidFill>
                  <a:schemeClr val="tx1"/>
                </a:solidFill>
                <a:latin typeface="+mn-lt"/>
                <a:ea typeface="+mn-ea"/>
                <a:cs typeface="+mn-cs"/>
              </a:rPr>
              <a:t> Chappellaz1, Eric Wolff2 and Ed Brook3</a:t>
            </a:r>
          </a:p>
          <a:p>
            <a:r>
              <a:rPr lang="en-US" sz="1200" b="0" i="0" u="none" strike="noStrike" kern="1200" baseline="0" dirty="0" smtClean="0">
                <a:solidFill>
                  <a:schemeClr val="tx1"/>
                </a:solidFill>
                <a:latin typeface="+mn-lt"/>
                <a:ea typeface="+mn-ea"/>
                <a:cs typeface="+mn-cs"/>
              </a:rPr>
              <a:t>1Laboratoire de </a:t>
            </a:r>
            <a:r>
              <a:rPr lang="en-US" sz="1200" b="0" i="0" u="none" strike="noStrike" kern="1200" baseline="0" dirty="0" err="1" smtClean="0">
                <a:solidFill>
                  <a:schemeClr val="tx1"/>
                </a:solidFill>
                <a:latin typeface="+mn-lt"/>
                <a:ea typeface="+mn-ea"/>
                <a:cs typeface="+mn-cs"/>
              </a:rPr>
              <a:t>Glaciologie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Géophysique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Joseph Fourier Grenoble, St Martin </a:t>
            </a:r>
            <a:r>
              <a:rPr lang="en-US" sz="1200" b="0" i="0" u="none" strike="noStrike" kern="1200" baseline="0" dirty="0" err="1" smtClean="0">
                <a:solidFill>
                  <a:schemeClr val="tx1"/>
                </a:solidFill>
                <a:latin typeface="+mn-lt"/>
                <a:ea typeface="+mn-ea"/>
                <a:cs typeface="+mn-cs"/>
              </a:rPr>
              <a:t>d’Hères</a:t>
            </a:r>
            <a:r>
              <a:rPr lang="en-US" sz="1200" b="0" i="0" u="none" strike="noStrike" kern="1200" baseline="0" dirty="0" smtClean="0">
                <a:solidFill>
                  <a:schemeClr val="tx1"/>
                </a:solidFill>
                <a:latin typeface="+mn-lt"/>
                <a:ea typeface="+mn-ea"/>
                <a:cs typeface="+mn-cs"/>
              </a:rPr>
              <a:t>, France; </a:t>
            </a:r>
            <a:r>
              <a:rPr lang="en-US" sz="1200" b="0" i="0" u="none" strike="noStrike" kern="1200" baseline="0" dirty="0" err="1" smtClean="0">
                <a:solidFill>
                  <a:schemeClr val="tx1"/>
                </a:solidFill>
                <a:latin typeface="+mn-lt"/>
                <a:ea typeface="+mn-ea"/>
                <a:cs typeface="+mn-cs"/>
              </a:rPr>
              <a:t>jerome@lgge.obs.ujf-grenoble.fr</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2British Antarctic Survey, Cambridge, UK; 3College of Earth, Ocean, and Atmospheric Sciences, Oregon State University, Corvallis,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Inside the drilling trench at NEEM, Greenland. The North Greenland </a:t>
            </a:r>
            <a:r>
              <a:rPr lang="en-US" sz="1200" b="0" i="0" u="none" strike="noStrike" kern="1200" baseline="0" dirty="0" err="1" smtClean="0">
                <a:solidFill>
                  <a:schemeClr val="tx1"/>
                </a:solidFill>
                <a:latin typeface="+mn-lt"/>
                <a:ea typeface="+mn-ea"/>
                <a:cs typeface="+mn-cs"/>
              </a:rPr>
              <a:t>Eemian</a:t>
            </a:r>
            <a:r>
              <a:rPr lang="en-US" sz="1200" b="0" i="0" u="none" strike="noStrike" kern="1200" baseline="0" dirty="0" smtClean="0">
                <a:solidFill>
                  <a:schemeClr val="tx1"/>
                </a:solidFill>
                <a:latin typeface="+mn-lt"/>
                <a:ea typeface="+mn-ea"/>
                <a:cs typeface="+mn-cs"/>
              </a:rPr>
              <a:t> (NEEM) ice drilling is an international project managed by the Centre for Ice and Climate, Denmark, involving 14 nations. In Summer 2010, it recovered ice from the </a:t>
            </a:r>
            <a:r>
              <a:rPr lang="en-US" sz="1200" b="0" i="0" u="none" strike="noStrike" kern="1200" baseline="0" dirty="0" err="1" smtClean="0">
                <a:solidFill>
                  <a:schemeClr val="tx1"/>
                </a:solidFill>
                <a:latin typeface="+mn-lt"/>
                <a:ea typeface="+mn-ea"/>
                <a:cs typeface="+mn-cs"/>
              </a:rPr>
              <a:t>Eemian</a:t>
            </a:r>
            <a:r>
              <a:rPr lang="en-US" sz="1200" b="0" i="0" u="none" strike="noStrike" kern="1200" baseline="0" dirty="0" smtClean="0">
                <a:solidFill>
                  <a:schemeClr val="tx1"/>
                </a:solidFill>
                <a:latin typeface="+mn-lt"/>
                <a:ea typeface="+mn-ea"/>
                <a:cs typeface="+mn-cs"/>
              </a:rPr>
              <a:t> dating back from 130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helping to describe the warming and ice sheet shrinking at a time of unusually high Arctic summer insolation (NEEM community members 2013). Photo: </a:t>
            </a:r>
            <a:r>
              <a:rPr lang="en-US" sz="1200" b="0" i="0" u="none" strike="noStrike" kern="1200" baseline="0" dirty="0" err="1" smtClean="0">
                <a:solidFill>
                  <a:schemeClr val="tx1"/>
                </a:solidFill>
                <a:latin typeface="+mn-lt"/>
                <a:ea typeface="+mn-ea"/>
                <a:cs typeface="+mn-cs"/>
              </a:rPr>
              <a:t>Jérôme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Chappellaz</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Analyzing paleolimnological data with 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Isle of </a:t>
            </a:r>
            <a:r>
              <a:rPr lang="en-US" sz="1200" b="0" i="0" u="none" strike="noStrike" kern="1200" baseline="0" dirty="0" err="1" smtClean="0">
                <a:solidFill>
                  <a:schemeClr val="tx1"/>
                </a:solidFill>
                <a:latin typeface="+mn-lt"/>
                <a:ea typeface="+mn-ea"/>
                <a:cs typeface="+mn-cs"/>
              </a:rPr>
              <a:t>Cumbrae</a:t>
            </a:r>
            <a:r>
              <a:rPr lang="en-US" sz="1200" b="0" i="0" u="none" strike="noStrike" kern="1200" baseline="0" dirty="0" smtClean="0">
                <a:solidFill>
                  <a:schemeClr val="tx1"/>
                </a:solidFill>
                <a:latin typeface="+mn-lt"/>
                <a:ea typeface="+mn-ea"/>
                <a:cs typeface="+mn-cs"/>
              </a:rPr>
              <a:t>, Scotland, 16-20 August 2012</a:t>
            </a:r>
          </a:p>
          <a:p>
            <a:r>
              <a:rPr lang="en-US" sz="1200" b="0" i="0" u="none" strike="noStrike" kern="1200" baseline="0" dirty="0" smtClean="0">
                <a:solidFill>
                  <a:schemeClr val="tx1"/>
                </a:solidFill>
                <a:latin typeface="+mn-lt"/>
                <a:ea typeface="+mn-ea"/>
                <a:cs typeface="+mn-cs"/>
              </a:rPr>
              <a:t>Diego Navarro1 and Steve Juggins2</a:t>
            </a:r>
          </a:p>
          <a:p>
            <a:r>
              <a:rPr lang="en-US" sz="1200" b="0" i="0" u="none" strike="noStrike" kern="1200" baseline="0" dirty="0" smtClean="0">
                <a:solidFill>
                  <a:schemeClr val="tx1"/>
                </a:solidFill>
                <a:latin typeface="+mn-lt"/>
                <a:ea typeface="+mn-ea"/>
                <a:cs typeface="+mn-cs"/>
              </a:rPr>
              <a:t>1Instituto de </a:t>
            </a:r>
            <a:r>
              <a:rPr lang="en-US" sz="1200" b="0" i="0" u="none" strike="noStrike" kern="1200" baseline="0" dirty="0" err="1" smtClean="0">
                <a:solidFill>
                  <a:schemeClr val="tx1"/>
                </a:solidFill>
                <a:latin typeface="+mn-lt"/>
                <a:ea typeface="+mn-ea"/>
                <a:cs typeface="+mn-cs"/>
              </a:rPr>
              <a:t>Investigaciones</a:t>
            </a:r>
            <a:r>
              <a:rPr lang="en-US" sz="1200" b="0" i="0" u="none" strike="noStrike" kern="1200" baseline="0" dirty="0" smtClean="0">
                <a:solidFill>
                  <a:schemeClr val="tx1"/>
                </a:solidFill>
                <a:latin typeface="+mn-lt"/>
                <a:ea typeface="+mn-ea"/>
                <a:cs typeface="+mn-cs"/>
              </a:rPr>
              <a:t> Marinas y </a:t>
            </a:r>
            <a:r>
              <a:rPr lang="en-US" sz="1200" b="0" i="0" u="none" strike="noStrike" kern="1200" baseline="0" dirty="0" err="1" smtClean="0">
                <a:solidFill>
                  <a:schemeClr val="tx1"/>
                </a:solidFill>
                <a:latin typeface="+mn-lt"/>
                <a:ea typeface="+mn-ea"/>
                <a:cs typeface="+mn-cs"/>
              </a:rPr>
              <a:t>Costeras</a:t>
            </a:r>
            <a:r>
              <a:rPr lang="en-US" sz="1200" b="0" i="0" u="none" strike="noStrike" kern="1200" baseline="0" dirty="0" smtClean="0">
                <a:solidFill>
                  <a:schemeClr val="tx1"/>
                </a:solidFill>
                <a:latin typeface="+mn-lt"/>
                <a:ea typeface="+mn-ea"/>
                <a:cs typeface="+mn-cs"/>
              </a:rPr>
              <a:t>, CONICET, Universidad </a:t>
            </a:r>
            <a:r>
              <a:rPr lang="en-US" sz="1200" b="0" i="0" u="none" strike="noStrike" kern="1200" baseline="0" dirty="0" err="1" smtClean="0">
                <a:solidFill>
                  <a:schemeClr val="tx1"/>
                </a:solidFill>
                <a:latin typeface="+mn-lt"/>
                <a:ea typeface="+mn-ea"/>
                <a:cs typeface="+mn-cs"/>
              </a:rPr>
              <a:t>Nacional</a:t>
            </a:r>
            <a:r>
              <a:rPr lang="en-US" sz="1200" b="0" i="0" u="none" strike="noStrike" kern="1200" baseline="0" dirty="0" smtClean="0">
                <a:solidFill>
                  <a:schemeClr val="tx1"/>
                </a:solidFill>
                <a:latin typeface="+mn-lt"/>
                <a:ea typeface="+mn-ea"/>
                <a:cs typeface="+mn-cs"/>
              </a:rPr>
              <a:t> de Mar del Plata, Argentina; </a:t>
            </a:r>
            <a:r>
              <a:rPr lang="en-US" sz="1200" b="0" i="0" u="none" strike="noStrike" kern="1200" baseline="0" dirty="0" err="1" smtClean="0">
                <a:solidFill>
                  <a:schemeClr val="tx1"/>
                </a:solidFill>
                <a:latin typeface="+mn-lt"/>
                <a:ea typeface="+mn-ea"/>
                <a:cs typeface="+mn-cs"/>
              </a:rPr>
              <a:t>dnavarro@conicet.gov.ar</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2School of Geography, Politics and Sociology, Newcastle University, Newcastle upon Tyne,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Participants during the R workshop. Photo by S. Juggins.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Sun and its role in climate change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Workshop of the PAGES Solar Working Group – Davos, Switzerland, 5-7 September 2012</a:t>
            </a:r>
          </a:p>
          <a:p>
            <a:r>
              <a:rPr lang="en-US" sz="1200" b="0" i="0" u="none" strike="noStrike" kern="1200" baseline="0" dirty="0" err="1" smtClean="0">
                <a:solidFill>
                  <a:schemeClr val="tx1"/>
                </a:solidFill>
                <a:latin typeface="+mn-lt"/>
                <a:ea typeface="+mn-ea"/>
                <a:cs typeface="+mn-cs"/>
              </a:rPr>
              <a:t>Juerg</a:t>
            </a:r>
            <a:r>
              <a:rPr lang="en-US" sz="1200" b="0" i="0" u="none" strike="noStrike" kern="1200" baseline="0" dirty="0" smtClean="0">
                <a:solidFill>
                  <a:schemeClr val="tx1"/>
                </a:solidFill>
                <a:latin typeface="+mn-lt"/>
                <a:ea typeface="+mn-ea"/>
                <a:cs typeface="+mn-cs"/>
              </a:rPr>
              <a:t> Beer</a:t>
            </a:r>
          </a:p>
          <a:p>
            <a:r>
              <a:rPr lang="en-US" sz="1200" b="0" i="0" u="none" strike="noStrike" kern="1200" baseline="0" dirty="0" smtClean="0">
                <a:solidFill>
                  <a:schemeClr val="tx1"/>
                </a:solidFill>
                <a:latin typeface="+mn-lt"/>
                <a:ea typeface="+mn-ea"/>
                <a:cs typeface="+mn-cs"/>
              </a:rPr>
              <a:t>Swiss Federal Institute of Aquatic Science and Technology (</a:t>
            </a:r>
            <a:r>
              <a:rPr lang="en-US" sz="1200" b="0" i="0" u="none" strike="noStrike" kern="1200" baseline="0" dirty="0" err="1" smtClean="0">
                <a:solidFill>
                  <a:schemeClr val="tx1"/>
                </a:solidFill>
                <a:latin typeface="+mn-lt"/>
                <a:ea typeface="+mn-ea"/>
                <a:cs typeface="+mn-cs"/>
              </a:rPr>
              <a:t>Eawag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Dübendorf</a:t>
            </a:r>
            <a:r>
              <a:rPr lang="en-US" sz="1200" b="0" i="0" u="none" strike="noStrike" kern="1200" baseline="0" dirty="0" smtClean="0">
                <a:solidFill>
                  <a:schemeClr val="tx1"/>
                </a:solidFill>
                <a:latin typeface="+mn-lt"/>
                <a:ea typeface="+mn-ea"/>
                <a:cs typeface="+mn-cs"/>
              </a:rPr>
              <a:t>, Switzerland; </a:t>
            </a:r>
            <a:r>
              <a:rPr lang="en-US" sz="1200" b="0" i="0" u="none" strike="noStrike" kern="1200" baseline="0" dirty="0" err="1" smtClean="0">
                <a:solidFill>
                  <a:schemeClr val="tx1"/>
                </a:solidFill>
                <a:latin typeface="+mn-lt"/>
                <a:ea typeface="+mn-ea"/>
                <a:cs typeface="+mn-cs"/>
              </a:rPr>
              <a:t>beer@eawag.ch</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Image of a solar magnetic filament burst. Image by NASA.</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Updated Latin American Pollen Database: Version 2013 in preparation for NEOTOMA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Suzette G.A. Flantua1,2, H. Hooghiemstra1, E. Grimm3 and V. Markgraf4</a:t>
            </a:r>
          </a:p>
          <a:p>
            <a:r>
              <a:rPr lang="en-US" sz="1200" b="0" i="0" u="none" strike="noStrike" kern="1200" baseline="0" dirty="0" smtClean="0">
                <a:solidFill>
                  <a:schemeClr val="tx1"/>
                </a:solidFill>
                <a:latin typeface="+mn-lt"/>
                <a:ea typeface="+mn-ea"/>
                <a:cs typeface="+mn-cs"/>
              </a:rPr>
              <a:t>1Institute of Biodiversity Ecosystem Dynamics, University of Amsterdam, Netherlands; </a:t>
            </a:r>
            <a:r>
              <a:rPr lang="en-US" sz="1200" b="0" i="0" u="none" strike="noStrike" kern="1200" baseline="0" dirty="0" err="1" smtClean="0">
                <a:solidFill>
                  <a:schemeClr val="tx1"/>
                </a:solidFill>
                <a:latin typeface="+mn-lt"/>
                <a:ea typeface="+mn-ea"/>
                <a:cs typeface="+mn-cs"/>
              </a:rPr>
              <a:t>s.g.a.flantua@uva.nl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2Palinología y </a:t>
            </a:r>
            <a:r>
              <a:rPr lang="en-US" sz="1200" b="0" i="0" u="none" strike="noStrike" kern="1200" baseline="0" dirty="0" err="1" smtClean="0">
                <a:solidFill>
                  <a:schemeClr val="tx1"/>
                </a:solidFill>
                <a:latin typeface="+mn-lt"/>
                <a:ea typeface="+mn-ea"/>
                <a:cs typeface="+mn-cs"/>
              </a:rPr>
              <a:t>Paleoecología</a:t>
            </a:r>
            <a:r>
              <a:rPr lang="en-US" sz="1200" b="0" i="0" u="none" strike="noStrike" kern="1200" baseline="0" dirty="0" smtClean="0">
                <a:solidFill>
                  <a:schemeClr val="tx1"/>
                </a:solidFill>
                <a:latin typeface="+mn-lt"/>
                <a:ea typeface="+mn-ea"/>
                <a:cs typeface="+mn-cs"/>
              </a:rPr>
              <a:t>, Universidad Los Andes, Bogotá, Colombia; 3Illinois State Museum, Springfield, USA; 4Institute of Arctic and Alpine Research, University of Colorado, Boulder,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NEOTOMA and LAPD pollen sites. Red dots: existing NEOTOMA database; blue dots: African Pollen Database; yellow dots: inventoried sites for inclusion from Latin America and Japan. (Figure from Grimm et al. 2013).</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Art of Communicating Science: traps, tips and tasks for the modern-day scientist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Heidi Roop1, G. Martínez-Méndez2 and K. Mills3</a:t>
            </a:r>
          </a:p>
          <a:p>
            <a:r>
              <a:rPr lang="en-US" sz="1200" b="0" i="0" u="none" strike="noStrike" kern="1200" baseline="0" dirty="0" smtClean="0">
                <a:solidFill>
                  <a:schemeClr val="tx1"/>
                </a:solidFill>
                <a:latin typeface="+mn-lt"/>
                <a:ea typeface="+mn-ea"/>
                <a:cs typeface="+mn-cs"/>
              </a:rPr>
              <a:t>1Antarctic Research Centre, Victoria University of Wellington, New Zealand; </a:t>
            </a:r>
            <a:r>
              <a:rPr lang="en-US" sz="1200" b="0" i="0" u="none" strike="noStrike" kern="1200" baseline="0" dirty="0" err="1" smtClean="0">
                <a:solidFill>
                  <a:schemeClr val="tx1"/>
                </a:solidFill>
                <a:latin typeface="+mn-lt"/>
                <a:ea typeface="+mn-ea"/>
                <a:cs typeface="+mn-cs"/>
              </a:rPr>
              <a:t>h.roop@gns.cri.nz</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2MARUM Center for Marine Environmental Sciences, University of Bremen, Germany; 3Department of Geography, </a:t>
            </a:r>
            <a:r>
              <a:rPr lang="en-US" sz="1200" b="0" i="0" u="none" strike="noStrike" kern="1200" baseline="0" dirty="0" err="1" smtClean="0">
                <a:solidFill>
                  <a:schemeClr val="tx1"/>
                </a:solidFill>
                <a:latin typeface="+mn-lt"/>
                <a:ea typeface="+mn-ea"/>
                <a:cs typeface="+mn-cs"/>
              </a:rPr>
              <a:t>Loughborough</a:t>
            </a:r>
            <a:r>
              <a:rPr lang="en-US" sz="1200" b="0" i="0" u="none" strike="noStrike" kern="1200" baseline="0" dirty="0" smtClean="0">
                <a:solidFill>
                  <a:schemeClr val="tx1"/>
                </a:solidFill>
                <a:latin typeface="+mn-lt"/>
                <a:ea typeface="+mn-ea"/>
                <a:cs typeface="+mn-cs"/>
              </a:rPr>
              <a:t> University, UK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The use of imagery is an effective way to convey messages to the general public. Which illustration would you choose for a public lecture? Image sources: US National Snow and Ice Data Center.</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40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Myanmar monsoon drought variability inferred by tree rings over the past 300 years: linkages to ENSO</a:t>
            </a:r>
          </a:p>
          <a:p>
            <a:endParaRPr lang="en-US" dirty="0" smtClean="0"/>
          </a:p>
          <a:p>
            <a:r>
              <a:rPr lang="en-US" dirty="0" smtClean="0"/>
              <a:t>Rosanne D’Arrigo1, J. Palmer2, C. Ummenhofer3, N.N. Kyaw4 and P. Krusic5</a:t>
            </a:r>
          </a:p>
          <a:p>
            <a:r>
              <a:rPr lang="en-US" dirty="0" smtClean="0"/>
              <a:t>1Lamont-Doherty Earth Observatory (LDEO), Palisades, USA; </a:t>
            </a:r>
            <a:r>
              <a:rPr lang="en-US" dirty="0" err="1" smtClean="0"/>
              <a:t>rdd@ldeo.columbia.edu</a:t>
            </a:r>
            <a:endParaRPr lang="en-US" dirty="0" smtClean="0"/>
          </a:p>
          <a:p>
            <a:r>
              <a:rPr lang="en-US" dirty="0" smtClean="0"/>
              <a:t>2Gondwana Tree-Ring Laboratory, Canterbury, New Zealand; 3Woods Hole Oceanographic Institution, Woods Hole, USA; 4Forest Department,</a:t>
            </a:r>
          </a:p>
          <a:p>
            <a:r>
              <a:rPr lang="en-US" dirty="0" err="1" smtClean="0"/>
              <a:t>Naypyidaw</a:t>
            </a:r>
            <a:r>
              <a:rPr lang="en-US" dirty="0" smtClean="0"/>
              <a:t>, Myanmar; 5Bert Bolin Centre for Climate Research, Sweden University, Stockholm, Sweden</a:t>
            </a:r>
          </a:p>
          <a:p>
            <a:endParaRPr lang="en-US" dirty="0" smtClean="0"/>
          </a:p>
          <a:p>
            <a:r>
              <a:rPr lang="en-US" sz="1200" b="0" i="0" u="none" strike="noStrike" kern="1200" baseline="0" dirty="0" smtClean="0">
                <a:solidFill>
                  <a:schemeClr val="tx1"/>
                </a:solidFill>
                <a:latin typeface="+mn-lt"/>
                <a:ea typeface="+mn-ea"/>
                <a:cs typeface="+mn-cs"/>
              </a:rPr>
              <a:t>Figure 2: Tree-ring width chronology of teak (in dimensionless indices or values) for central Myanmar, spanning 1613-2009 AD, with sample depth (number of individual tree samples). Sample depth is near its peak over much of the chronology, gradually declining prior to the middle 1700s. Plot labels time of Strange Parallels (SP) drought in the 1700s (Buckley et al. 2007, 2010), the late Victorian Great Drought (VGD), and narrow ring at time of 1997-98 “El </a:t>
            </a:r>
            <a:r>
              <a:rPr lang="en-US" sz="1200" b="0" i="0" u="none" strike="noStrike" kern="1200" baseline="0" dirty="0" err="1" smtClean="0">
                <a:solidFill>
                  <a:schemeClr val="tx1"/>
                </a:solidFill>
                <a:latin typeface="+mn-lt"/>
                <a:ea typeface="+mn-ea"/>
                <a:cs typeface="+mn-cs"/>
              </a:rPr>
              <a:t>Ni.o</a:t>
            </a:r>
            <a:r>
              <a:rPr lang="en-US" sz="1200" b="0" i="0" u="none" strike="noStrike" kern="1200" baseline="0" dirty="0" smtClean="0">
                <a:solidFill>
                  <a:schemeClr val="tx1"/>
                </a:solidFill>
                <a:latin typeface="+mn-lt"/>
                <a:ea typeface="+mn-ea"/>
                <a:cs typeface="+mn-cs"/>
              </a:rPr>
              <a:t> of the Century” (modified from </a:t>
            </a:r>
            <a:r>
              <a:rPr lang="en-US" sz="1200" b="0" i="0" u="none" strike="noStrike" kern="1200" baseline="0" dirty="0" err="1" smtClean="0">
                <a:solidFill>
                  <a:schemeClr val="tx1"/>
                </a:solidFill>
                <a:latin typeface="+mn-lt"/>
                <a:ea typeface="+mn-ea"/>
                <a:cs typeface="+mn-cs"/>
              </a:rPr>
              <a:t>D’Arrigo</a:t>
            </a:r>
            <a:r>
              <a:rPr lang="en-US" sz="1200" b="0" i="0" u="none" strike="noStrike" kern="1200" baseline="0" dirty="0" smtClean="0">
                <a:solidFill>
                  <a:schemeClr val="tx1"/>
                </a:solidFill>
                <a:latin typeface="+mn-lt"/>
                <a:ea typeface="+mn-ea"/>
                <a:cs typeface="+mn-cs"/>
              </a:rPr>
              <a:t> et al. 2011).</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Art of Reviewing: Holding up quality in the scientific quality control system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Rajani</a:t>
            </a:r>
            <a:r>
              <a:rPr lang="en-US" sz="1200" b="0" i="0" u="none" strike="noStrike" kern="1200" baseline="0" dirty="0" smtClean="0">
                <a:solidFill>
                  <a:schemeClr val="tx1"/>
                </a:solidFill>
                <a:latin typeface="+mn-lt"/>
                <a:ea typeface="+mn-ea"/>
                <a:cs typeface="+mn-cs"/>
              </a:rPr>
              <a:t> Panchang1, A. Govin2 and C. Omuombo3</a:t>
            </a:r>
          </a:p>
          <a:p>
            <a:r>
              <a:rPr lang="en-US" sz="1200" b="0" i="0" u="none" strike="noStrike" kern="1200" baseline="0" dirty="0" smtClean="0">
                <a:solidFill>
                  <a:schemeClr val="tx1"/>
                </a:solidFill>
                <a:latin typeface="+mn-lt"/>
                <a:ea typeface="+mn-ea"/>
                <a:cs typeface="+mn-cs"/>
              </a:rPr>
              <a:t>1Geology &amp; </a:t>
            </a:r>
            <a:r>
              <a:rPr lang="en-US" sz="1200" b="0" i="0" u="none" strike="noStrike" kern="1200" baseline="0" dirty="0" err="1" smtClean="0">
                <a:solidFill>
                  <a:schemeClr val="tx1"/>
                </a:solidFill>
                <a:latin typeface="+mn-lt"/>
                <a:ea typeface="+mn-ea"/>
                <a:cs typeface="+mn-cs"/>
              </a:rPr>
              <a:t>Palaeontology</a:t>
            </a:r>
            <a:r>
              <a:rPr lang="en-US" sz="1200" b="0" i="0" u="none" strike="noStrike" kern="1200" baseline="0" dirty="0" smtClean="0">
                <a:solidFill>
                  <a:schemeClr val="tx1"/>
                </a:solidFill>
                <a:latin typeface="+mn-lt"/>
                <a:ea typeface="+mn-ea"/>
                <a:cs typeface="+mn-cs"/>
              </a:rPr>
              <a:t> Group, </a:t>
            </a:r>
            <a:r>
              <a:rPr lang="en-US" sz="1200" b="0" i="0" u="none" strike="noStrike" kern="1200" baseline="0" dirty="0" err="1" smtClean="0">
                <a:solidFill>
                  <a:schemeClr val="tx1"/>
                </a:solidFill>
                <a:latin typeface="+mn-lt"/>
                <a:ea typeface="+mn-ea"/>
                <a:cs typeface="+mn-cs"/>
              </a:rPr>
              <a:t>Agharkar</a:t>
            </a:r>
            <a:r>
              <a:rPr lang="en-US" sz="1200" b="0" i="0" u="none" strike="noStrike" kern="1200" baseline="0" dirty="0" smtClean="0">
                <a:solidFill>
                  <a:schemeClr val="tx1"/>
                </a:solidFill>
                <a:latin typeface="+mn-lt"/>
                <a:ea typeface="+mn-ea"/>
                <a:cs typeface="+mn-cs"/>
              </a:rPr>
              <a:t> Research Institute, Pune, India; </a:t>
            </a:r>
            <a:r>
              <a:rPr lang="en-US" sz="1200" b="0" i="0" u="none" strike="noStrike" kern="1200" baseline="0" dirty="0" err="1" smtClean="0">
                <a:solidFill>
                  <a:schemeClr val="tx1"/>
                </a:solidFill>
                <a:latin typeface="+mn-lt"/>
                <a:ea typeface="+mn-ea"/>
                <a:cs typeface="+mn-cs"/>
              </a:rPr>
              <a:t>rajanipanchang@gmail.com</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2MARUM Center for Marine Environmental Sciences, University of Bremen, Germany; 3Department of Geology, University of Nairobi, Kenya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Introduction by Henry Oldenburg to the first issue of the Philosophical Transactions of the Royal Society (Oldenburg 1665).</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41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Art of Data Sharing: key in future climate science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Aurora Elmore1, F. Lehner2 and J. Franke2</a:t>
            </a:r>
          </a:p>
          <a:p>
            <a:r>
              <a:rPr lang="en-US" sz="1200" b="0" i="0" u="none" strike="noStrike" kern="1200" baseline="0" dirty="0" smtClean="0">
                <a:solidFill>
                  <a:schemeClr val="tx1"/>
                </a:solidFill>
                <a:latin typeface="+mn-lt"/>
                <a:ea typeface="+mn-ea"/>
                <a:cs typeface="+mn-cs"/>
              </a:rPr>
              <a:t>1Department of Geography, Durham University, UK; </a:t>
            </a:r>
            <a:r>
              <a:rPr lang="en-US" sz="1200" b="0" i="0" u="none" strike="noStrike" kern="1200" baseline="0" dirty="0" err="1" smtClean="0">
                <a:solidFill>
                  <a:schemeClr val="tx1"/>
                </a:solidFill>
                <a:latin typeface="+mn-lt"/>
                <a:ea typeface="+mn-ea"/>
                <a:cs typeface="+mn-cs"/>
              </a:rPr>
              <a:t>aurora.elmore@durham.ac.uk</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2Oeschger Centre for Climate Change Research, University of Bern, Switzerland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1: Sharing and combining data and model simulations allows for a better understanding of past climate variability. Temperature anomalies relative to 1961-1990 in a reconstruction (Mann et al. 2009) and a Last Millennium simulation with a comprehensive coupled model (Community Earth System Model). White areas indicate no reconstruction data; the same areas have been masked in the model output for comparability.</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42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Coral microatoll reconstructions of El Niño-Southern Oscillation: New windows on seasonal and interannual processes</a:t>
            </a:r>
          </a:p>
          <a:p>
            <a:endParaRPr lang="en-US" dirty="0" smtClean="0"/>
          </a:p>
          <a:p>
            <a:r>
              <a:rPr lang="en-US" dirty="0" smtClean="0"/>
              <a:t>Helen V. McGregor1, C.D. Woodroffe1, M. Fischer2, M.K. Gagan3 and D. Fink2</a:t>
            </a:r>
          </a:p>
          <a:p>
            <a:r>
              <a:rPr lang="en-US" dirty="0" smtClean="0"/>
              <a:t>1School of Earth and Environmental Sciences, University of Wollongong, Australia; </a:t>
            </a:r>
            <a:r>
              <a:rPr lang="en-US" dirty="0" err="1" smtClean="0"/>
              <a:t>mcgregor@uow.edu.au</a:t>
            </a:r>
            <a:endParaRPr lang="en-US" dirty="0" smtClean="0"/>
          </a:p>
          <a:p>
            <a:r>
              <a:rPr lang="en-US" dirty="0" smtClean="0"/>
              <a:t>2Institute for Environmental Research, Australian Nuclear Science and Technology </a:t>
            </a:r>
            <a:r>
              <a:rPr lang="en-US" dirty="0" err="1" smtClean="0"/>
              <a:t>Organisation</a:t>
            </a:r>
            <a:r>
              <a:rPr lang="en-US" dirty="0" smtClean="0"/>
              <a:t>, Lucas Heights, Australia; 3Research School of Earth Sciences, The Australian National University, Canberra, Australia</a:t>
            </a:r>
          </a:p>
          <a:p>
            <a:endParaRPr lang="en-US" dirty="0" smtClean="0"/>
          </a:p>
          <a:p>
            <a:r>
              <a:rPr lang="en-US" sz="1200" b="0" i="0" u="none" strike="noStrike" kern="1200" baseline="0" dirty="0" smtClean="0">
                <a:solidFill>
                  <a:schemeClr val="tx1"/>
                </a:solidFill>
                <a:latin typeface="+mn-lt"/>
                <a:ea typeface="+mn-ea"/>
                <a:cs typeface="+mn-cs"/>
              </a:rPr>
              <a:t>Figure 1: Porites coral microatoll image and X-radiograph. A) Porites coral microatolls on a reef flat at low tide. B) Positive X-radiograph cross- section through a Porites microatoll. Dark and light bands are the high and low-density bands, respectively, that form as the coral grows. Starting from the center, the coral grows upwards until further upward growth is constrained by exposure during the minimum low water level (in this case, 1997/1998). Lateral growth then ensues resulting in a discoid microatoll structure. The location of the living surface in 2007 when the coral was collected is indicated. Dashed lines indicate the outline of coral pieces not X-rayed.</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Coral microatoll reconstructions of El Niño-Southern Oscillation: New windows on seasonal and interannual processes</a:t>
            </a:r>
          </a:p>
          <a:p>
            <a:endParaRPr lang="en-US" dirty="0" smtClean="0"/>
          </a:p>
          <a:p>
            <a:r>
              <a:rPr lang="en-US" dirty="0" smtClean="0"/>
              <a:t>Helen V. McGregor1, C.D. Woodroffe1, M. Fischer2, M.K. Gagan3 and D. Fink2</a:t>
            </a:r>
          </a:p>
          <a:p>
            <a:r>
              <a:rPr lang="en-US" dirty="0" smtClean="0"/>
              <a:t>1School of Earth and Environmental Sciences, University of Wollongong, Australia; </a:t>
            </a:r>
            <a:r>
              <a:rPr lang="en-US" dirty="0" err="1" smtClean="0"/>
              <a:t>mcgregor@uow.edu.au</a:t>
            </a:r>
            <a:endParaRPr lang="en-US" dirty="0" smtClean="0"/>
          </a:p>
          <a:p>
            <a:r>
              <a:rPr lang="en-US" dirty="0" smtClean="0"/>
              <a:t>2Institute for Environmental Research, Australian Nuclear Science and Technology </a:t>
            </a:r>
            <a:r>
              <a:rPr lang="en-US" dirty="0" err="1" smtClean="0"/>
              <a:t>Organisation</a:t>
            </a:r>
            <a:r>
              <a:rPr lang="en-US" dirty="0" smtClean="0"/>
              <a:t>, Lucas Heights, Australia; 3Research School of Earth Sciences, The Australian National University, Canberra, Australia</a:t>
            </a:r>
          </a:p>
          <a:p>
            <a:endParaRPr lang="en-US" dirty="0" smtClean="0"/>
          </a:p>
          <a:p>
            <a:r>
              <a:rPr lang="en-US" sz="1200" b="0" i="0" u="none" strike="noStrike" kern="1200" baseline="0" dirty="0" smtClean="0">
                <a:solidFill>
                  <a:schemeClr val="tx1"/>
                </a:solidFill>
                <a:latin typeface="+mn-lt"/>
                <a:ea typeface="+mn-ea"/>
                <a:cs typeface="+mn-cs"/>
              </a:rPr>
              <a:t>Figure 2: Variability of Kiritimati Island records. A) Comparison of the stacked microatoll δ18O record (red line) with Kiritimati SST (blue line) and monthly rainfall (green line). The stacked δ18O is a composite of three microatoll records from Kiritimati. The microatoll δ18O record is strongly anti-correlated with Kiritimati SSTs (r = -0.71) and is sensitive to El </a:t>
            </a:r>
            <a:r>
              <a:rPr lang="en-US" sz="1200" b="0" i="0" u="none" strike="noStrike" kern="1200" baseline="0" dirty="0" err="1" smtClean="0">
                <a:solidFill>
                  <a:schemeClr val="tx1"/>
                </a:solidFill>
                <a:latin typeface="+mn-lt"/>
                <a:ea typeface="+mn-ea"/>
                <a:cs typeface="+mn-cs"/>
              </a:rPr>
              <a:t>Ni.o</a:t>
            </a:r>
            <a:r>
              <a:rPr lang="en-US" sz="1200" b="0" i="0" u="none" strike="noStrike" kern="1200" baseline="0" dirty="0" smtClean="0">
                <a:solidFill>
                  <a:schemeClr val="tx1"/>
                </a:solidFill>
                <a:latin typeface="+mn-lt"/>
                <a:ea typeface="+mn-ea"/>
                <a:cs typeface="+mn-cs"/>
              </a:rPr>
              <a:t> events (yellow bars). B) Annual-scale and (C) interannual-scale wavelets for the stacked microatoll δ18O (red, y-axis inverted), SST (blue), rainfall (green). D) The circular phase plots show the calendar month (and 95% confidence intervals) when, on average, the wavelets in B) and C) reach their maximum value. In general the microatoll δ18O record tracks SST variations. The rainfall is in phase with the SST and coral δ18O data at the interannual scale, but is out of phase at the annual scale. E) Profile of a δ18O microatoll from Kiritimati dated at ~1740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placed on a new floating age scale (unpublished data) that shows El </a:t>
            </a:r>
            <a:r>
              <a:rPr lang="en-US" sz="1200" b="0" i="0" u="none" strike="noStrike" kern="1200" baseline="0" dirty="0" err="1" smtClean="0">
                <a:solidFill>
                  <a:schemeClr val="tx1"/>
                </a:solidFill>
                <a:latin typeface="+mn-lt"/>
                <a:ea typeface="+mn-ea"/>
                <a:cs typeface="+mn-cs"/>
              </a:rPr>
              <a:t>Ni.o</a:t>
            </a:r>
            <a:r>
              <a:rPr lang="en-US" sz="1200" b="0" i="0" u="none" strike="noStrike" kern="1200" baseline="0" dirty="0" smtClean="0">
                <a:solidFill>
                  <a:schemeClr val="tx1"/>
                </a:solidFill>
                <a:latin typeface="+mn-lt"/>
                <a:ea typeface="+mn-ea"/>
                <a:cs typeface="+mn-cs"/>
              </a:rPr>
              <a:t> events (yellow bars) similar to those of the past few decades. Black horizontal line is the mean δ18O. Figure modified after McGregor et al. (2011b), and </a:t>
            </a:r>
            <a:r>
              <a:rPr lang="en-US" sz="1200" b="0" i="0" u="none" strike="noStrike" kern="1200" baseline="0" dirty="0" err="1" smtClean="0">
                <a:solidFill>
                  <a:schemeClr val="tx1"/>
                </a:solidFill>
                <a:latin typeface="+mn-lt"/>
                <a:ea typeface="+mn-ea"/>
                <a:cs typeface="+mn-cs"/>
              </a:rPr>
              <a:t>Woodroffe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Gagan</a:t>
            </a:r>
            <a:r>
              <a:rPr lang="en-US" sz="1200" b="0" i="0" u="none" strike="noStrike" kern="1200" baseline="0" dirty="0" smtClean="0">
                <a:solidFill>
                  <a:schemeClr val="tx1"/>
                </a:solidFill>
                <a:latin typeface="+mn-lt"/>
                <a:ea typeface="+mn-ea"/>
                <a:cs typeface="+mn-cs"/>
              </a:rPr>
              <a:t> (2000). SST and rainfall data from ERSSTv3b (Smith et al. 2008) and GPCPv2 (Adler et al. 2003), respectively.</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Giant clam recorders of ENSO variability</a:t>
            </a:r>
          </a:p>
          <a:p>
            <a:endParaRPr lang="en-US" dirty="0" smtClean="0"/>
          </a:p>
          <a:p>
            <a:r>
              <a:rPr lang="en-US" dirty="0" smtClean="0"/>
              <a:t>Mary Elliot1, K. Welsh2 and R. Driscoll3</a:t>
            </a:r>
          </a:p>
          <a:p>
            <a:r>
              <a:rPr lang="en-US" dirty="0" smtClean="0"/>
              <a:t>1Laboratoire de </a:t>
            </a:r>
            <a:r>
              <a:rPr lang="en-US" dirty="0" err="1" smtClean="0"/>
              <a:t>Planetologie</a:t>
            </a:r>
            <a:r>
              <a:rPr lang="en-US" dirty="0" smtClean="0"/>
              <a:t> et </a:t>
            </a:r>
            <a:r>
              <a:rPr lang="en-US" dirty="0" err="1" smtClean="0"/>
              <a:t>Geodynamique</a:t>
            </a:r>
            <a:r>
              <a:rPr lang="en-US" dirty="0" smtClean="0"/>
              <a:t>, </a:t>
            </a:r>
            <a:r>
              <a:rPr lang="en-US" dirty="0" err="1" smtClean="0"/>
              <a:t>Université</a:t>
            </a:r>
            <a:r>
              <a:rPr lang="en-US" dirty="0" smtClean="0"/>
              <a:t> de Nantes, France; </a:t>
            </a:r>
            <a:r>
              <a:rPr lang="en-US" dirty="0" err="1" smtClean="0"/>
              <a:t>mary.elliot@univ-nantes.fr</a:t>
            </a:r>
            <a:endParaRPr lang="en-US" dirty="0" smtClean="0"/>
          </a:p>
          <a:p>
            <a:r>
              <a:rPr lang="en-US" dirty="0" smtClean="0"/>
              <a:t>2School of Earth Science, University of Queensland, St. Lucia, Australia; 3School of </a:t>
            </a:r>
            <a:r>
              <a:rPr lang="en-US" dirty="0" err="1" smtClean="0"/>
              <a:t>GeoSciences</a:t>
            </a:r>
            <a:r>
              <a:rPr lang="en-US" dirty="0" smtClean="0"/>
              <a:t>, University of Edinburgh, UK</a:t>
            </a:r>
          </a:p>
          <a:p>
            <a:endParaRPr lang="en-US" dirty="0" smtClean="0"/>
          </a:p>
          <a:p>
            <a:r>
              <a:rPr lang="en-US" sz="1200" b="0" i="0" u="none" strike="noStrike" kern="1200" baseline="0" dirty="0" smtClean="0">
                <a:solidFill>
                  <a:schemeClr val="tx1"/>
                </a:solidFill>
                <a:latin typeface="+mn-lt"/>
                <a:ea typeface="+mn-ea"/>
                <a:cs typeface="+mn-cs"/>
              </a:rPr>
              <a:t>Figure 1: Photo of a live </a:t>
            </a:r>
            <a:r>
              <a:rPr lang="en-US" sz="1200" b="0" i="0" u="none" strike="noStrike" kern="1200" baseline="0" dirty="0" err="1" smtClean="0">
                <a:solidFill>
                  <a:schemeClr val="tx1"/>
                </a:solidFill>
                <a:latin typeface="+mn-lt"/>
                <a:ea typeface="+mn-ea"/>
                <a:cs typeface="+mn-cs"/>
              </a:rPr>
              <a:t>Tridacna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gigas</a:t>
            </a:r>
            <a:r>
              <a:rPr lang="en-US" sz="1200" b="0" i="0" u="none" strike="noStrike" kern="1200" baseline="0" dirty="0" smtClean="0">
                <a:solidFill>
                  <a:schemeClr val="tx1"/>
                </a:solidFill>
                <a:latin typeface="+mn-lt"/>
                <a:ea typeface="+mn-ea"/>
                <a:cs typeface="+mn-cs"/>
              </a:rPr>
              <a:t> from Heron Island. T. </a:t>
            </a:r>
            <a:r>
              <a:rPr lang="en-US" sz="1200" b="0" i="0" u="none" strike="noStrike" kern="1200" baseline="0" dirty="0" err="1" smtClean="0">
                <a:solidFill>
                  <a:schemeClr val="tx1"/>
                </a:solidFill>
                <a:latin typeface="+mn-lt"/>
                <a:ea typeface="+mn-ea"/>
                <a:cs typeface="+mn-cs"/>
              </a:rPr>
              <a:t>gigas</a:t>
            </a:r>
            <a:r>
              <a:rPr lang="en-US" sz="1200" b="0" i="0" u="none" strike="noStrike" kern="1200" baseline="0" dirty="0" smtClean="0">
                <a:solidFill>
                  <a:schemeClr val="tx1"/>
                </a:solidFill>
                <a:latin typeface="+mn-lt"/>
                <a:ea typeface="+mn-ea"/>
                <a:cs typeface="+mn-cs"/>
              </a:rPr>
              <a:t> are reef dwelling mollusks which have symbiotic algae living within their mantle. Valves are 50 cm from end to end. Photo K. Welsh.</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Giant clam recorders of ENSO variability</a:t>
            </a:r>
          </a:p>
          <a:p>
            <a:endParaRPr lang="en-US" dirty="0" smtClean="0"/>
          </a:p>
          <a:p>
            <a:r>
              <a:rPr lang="en-US" dirty="0" smtClean="0"/>
              <a:t>Mary Elliot1, K. Welsh2 and R. Driscoll3</a:t>
            </a:r>
          </a:p>
          <a:p>
            <a:r>
              <a:rPr lang="en-US" dirty="0" smtClean="0"/>
              <a:t>1Laboratoire de </a:t>
            </a:r>
            <a:r>
              <a:rPr lang="en-US" dirty="0" err="1" smtClean="0"/>
              <a:t>Planetologie</a:t>
            </a:r>
            <a:r>
              <a:rPr lang="en-US" dirty="0" smtClean="0"/>
              <a:t> et </a:t>
            </a:r>
            <a:r>
              <a:rPr lang="en-US" dirty="0" err="1" smtClean="0"/>
              <a:t>Geodynamique</a:t>
            </a:r>
            <a:r>
              <a:rPr lang="en-US" dirty="0" smtClean="0"/>
              <a:t>, </a:t>
            </a:r>
            <a:r>
              <a:rPr lang="en-US" dirty="0" err="1" smtClean="0"/>
              <a:t>Université</a:t>
            </a:r>
            <a:r>
              <a:rPr lang="en-US" dirty="0" smtClean="0"/>
              <a:t> de Nantes, France; </a:t>
            </a:r>
            <a:r>
              <a:rPr lang="en-US" dirty="0" err="1" smtClean="0"/>
              <a:t>mary.elliot@univ-nantes.fr</a:t>
            </a:r>
            <a:endParaRPr lang="en-US" dirty="0" smtClean="0"/>
          </a:p>
          <a:p>
            <a:r>
              <a:rPr lang="en-US" dirty="0" smtClean="0"/>
              <a:t>2School of Earth Science, University of Queensland, St. Lucia, Australia; 3School of </a:t>
            </a:r>
            <a:r>
              <a:rPr lang="en-US" dirty="0" err="1" smtClean="0"/>
              <a:t>GeoSciences</a:t>
            </a:r>
            <a:r>
              <a:rPr lang="en-US" dirty="0" smtClean="0"/>
              <a:t>, University of Edinburgh, UK</a:t>
            </a:r>
          </a:p>
          <a:p>
            <a:endParaRPr lang="en-US" dirty="0" smtClean="0"/>
          </a:p>
          <a:p>
            <a:r>
              <a:rPr lang="en-US" sz="1200" b="0" i="0" u="none" strike="noStrike" kern="1200" baseline="0" dirty="0" smtClean="0">
                <a:solidFill>
                  <a:schemeClr val="tx1"/>
                </a:solidFill>
                <a:latin typeface="+mn-lt"/>
                <a:ea typeface="+mn-ea"/>
                <a:cs typeface="+mn-cs"/>
              </a:rPr>
              <a:t>Figure 2: Comparison of T. </a:t>
            </a:r>
            <a:r>
              <a:rPr lang="en-US" sz="1200" b="0" i="0" u="none" strike="noStrike" kern="1200" baseline="0" dirty="0" err="1" smtClean="0">
                <a:solidFill>
                  <a:schemeClr val="tx1"/>
                </a:solidFill>
                <a:latin typeface="+mn-lt"/>
                <a:ea typeface="+mn-ea"/>
                <a:cs typeface="+mn-cs"/>
              </a:rPr>
              <a:t>gigas</a:t>
            </a:r>
            <a:r>
              <a:rPr lang="en-US" sz="1200" b="0" i="0" u="none" strike="noStrike" kern="1200" baseline="0" dirty="0" smtClean="0">
                <a:solidFill>
                  <a:schemeClr val="tx1"/>
                </a:solidFill>
                <a:latin typeface="+mn-lt"/>
                <a:ea typeface="+mn-ea"/>
                <a:cs typeface="+mn-cs"/>
              </a:rPr>
              <a:t> δ18O profile with ENSO index, local temperature and rainfall data. A) NINO3.4 index, (B) 3pt smoothed monthly rainfall anomaly (mm day-1, NASA/GPCPV2) for 146.25ÅãE, 6.25ÅãS, (C) T. </a:t>
            </a:r>
            <a:r>
              <a:rPr lang="en-US" sz="1200" b="0" i="0" u="none" strike="noStrike" kern="1200" baseline="0" dirty="0" err="1" smtClean="0">
                <a:solidFill>
                  <a:schemeClr val="tx1"/>
                </a:solidFill>
                <a:latin typeface="+mn-lt"/>
                <a:ea typeface="+mn-ea"/>
                <a:cs typeface="+mn-cs"/>
              </a:rPr>
              <a:t>gigas</a:t>
            </a:r>
            <a:r>
              <a:rPr lang="en-US" sz="1200" b="0" i="0" u="none" strike="noStrike" kern="1200" baseline="0" dirty="0" smtClean="0">
                <a:solidFill>
                  <a:schemeClr val="tx1"/>
                </a:solidFill>
                <a:latin typeface="+mn-lt"/>
                <a:ea typeface="+mn-ea"/>
                <a:cs typeface="+mn-cs"/>
              </a:rPr>
              <a:t> δ18O record, (D) Porites δ18O profiles and (E) 3pt smoothed monthly SST anomaly (from IGOSS) for the same grid box as the rainfall data. Y-axes of the δ18O are inverted. The shaded bands indicate El Nino events.</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Reconstructing ENSO in the Eastern Tropical Pacific from short-lived marine mollusks</a:t>
            </a:r>
          </a:p>
          <a:p>
            <a:endParaRPr lang="en-US" dirty="0" smtClean="0"/>
          </a:p>
          <a:p>
            <a:r>
              <a:rPr lang="en-US" dirty="0" err="1" smtClean="0"/>
              <a:t>Matthieu</a:t>
            </a:r>
            <a:r>
              <a:rPr lang="en-US" dirty="0" smtClean="0"/>
              <a:t> Carré1, S. Purca2 and J.P. Sachs3</a:t>
            </a:r>
          </a:p>
          <a:p>
            <a:r>
              <a:rPr lang="en-US" dirty="0" smtClean="0"/>
              <a:t>1UM2-CNRS-IRD, </a:t>
            </a:r>
            <a:r>
              <a:rPr lang="en-US" dirty="0" err="1" smtClean="0"/>
              <a:t>Institut</a:t>
            </a:r>
            <a:r>
              <a:rPr lang="en-US" dirty="0" smtClean="0"/>
              <a:t> des Sciences de </a:t>
            </a:r>
            <a:r>
              <a:rPr lang="en-US" dirty="0" err="1" smtClean="0"/>
              <a:t>l'Evolution</a:t>
            </a:r>
            <a:r>
              <a:rPr lang="en-US" dirty="0" smtClean="0"/>
              <a:t> de Montpellier, France; matthieu.carre@univ-montp2.fr</a:t>
            </a:r>
          </a:p>
          <a:p>
            <a:r>
              <a:rPr lang="en-US" dirty="0" smtClean="0"/>
              <a:t>2Instituto del Mar del Peru, Callao, Peru; 3School of Oceanography, University of Washington, Seattle, USA</a:t>
            </a:r>
          </a:p>
          <a:p>
            <a:endParaRPr lang="en-US" dirty="0" smtClean="0"/>
          </a:p>
          <a:p>
            <a:r>
              <a:rPr lang="en-US" sz="1200" b="0" i="0" u="none" strike="noStrike" kern="1200" baseline="0" dirty="0" smtClean="0">
                <a:solidFill>
                  <a:schemeClr val="tx1"/>
                </a:solidFill>
                <a:latin typeface="+mn-lt"/>
                <a:ea typeface="+mn-ea"/>
                <a:cs typeface="+mn-cs"/>
              </a:rPr>
              <a:t>Figure 1: A) Annual mean SST and precipitation for the 1950-2010 period. Location of the Ni.o1+2 region in the Eastern Tropical Pacific and the Peruvian localities mentioned. B) Polished section of a M. </a:t>
            </a:r>
            <a:r>
              <a:rPr lang="en-US" sz="1200" b="0" i="0" u="none" strike="noStrike" kern="1200" baseline="0" dirty="0" err="1" smtClean="0">
                <a:solidFill>
                  <a:schemeClr val="tx1"/>
                </a:solidFill>
                <a:latin typeface="+mn-lt"/>
                <a:ea typeface="+mn-ea"/>
                <a:cs typeface="+mn-cs"/>
              </a:rPr>
              <a:t>donacium</a:t>
            </a:r>
            <a:r>
              <a:rPr lang="en-US" sz="1200" b="0" i="0" u="none" strike="noStrike" kern="1200" baseline="0" dirty="0" smtClean="0">
                <a:solidFill>
                  <a:schemeClr val="tx1"/>
                </a:solidFill>
                <a:latin typeface="+mn-lt"/>
                <a:ea typeface="+mn-ea"/>
                <a:cs typeface="+mn-cs"/>
              </a:rPr>
              <a:t> shell, and the associated δ18O plotted on a time scale. The shell was continuously sampled so that every data point integrates about one month. The chronology was determined using shell growth lines. Triangles indicate seasonal extrema used for the calculation of seasonal amplitudes ΔT.</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10</a:t>
            </a:fld>
            <a:endParaRPr lang="en-US" dirty="0"/>
          </a:p>
        </p:txBody>
      </p:sp>
    </p:spTree>
    <p:extLst>
      <p:ext uri="{BB962C8B-B14F-4D97-AF65-F5344CB8AC3E}">
        <p14:creationId xmlns:p14="http://schemas.microsoft.com/office/powerpoint/2010/main" val="296986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8/22/13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03818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8/22/13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87405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8/22/13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75728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8/22/13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32793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fld id="{F21750E0-497A-A045-9763-8368240CDA3B}" type="datetimeFigureOut">
              <a:rPr lang="en-US" smtClean="0"/>
              <a:t>8/22/13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26773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fld id="{F21750E0-497A-A045-9763-8368240CDA3B}" type="datetimeFigureOut">
              <a:rPr lang="en-US" smtClean="0"/>
              <a:t>8/22/13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31329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fld id="{F21750E0-497A-A045-9763-8368240CDA3B}" type="datetimeFigureOut">
              <a:rPr lang="en-US" smtClean="0"/>
              <a:t>8/22/13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69339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fld id="{F21750E0-497A-A045-9763-8368240CDA3B}" type="datetimeFigureOut">
              <a:rPr lang="en-US" smtClean="0"/>
              <a:t>8/22/13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57767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750E0-497A-A045-9763-8368240CDA3B}" type="datetimeFigureOut">
              <a:rPr lang="en-US" smtClean="0"/>
              <a:t>8/22/13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28477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8/22/13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03289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8/22/13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4247711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1750E0-497A-A045-9763-8368240CDA3B}" type="datetimeFigureOut">
              <a:rPr lang="en-US" smtClean="0"/>
              <a:t>8/22/13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C6FD8-5083-734A-8722-76CFB4C6226D}" type="slidenum">
              <a:rPr lang="en-US" smtClean="0"/>
              <a:t>‹#›</a:t>
            </a:fld>
            <a:endParaRPr lang="en-US" dirty="0"/>
          </a:p>
        </p:txBody>
      </p:sp>
    </p:spTree>
    <p:extLst>
      <p:ext uri="{BB962C8B-B14F-4D97-AF65-F5344CB8AC3E}">
        <p14:creationId xmlns:p14="http://schemas.microsoft.com/office/powerpoint/2010/main" val="161747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JP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ti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Figures – PAGES news</a:t>
            </a:r>
            <a:br>
              <a:rPr lang="en-US" dirty="0" smtClean="0"/>
            </a:br>
            <a:r>
              <a:rPr lang="en-US" dirty="0" smtClean="0"/>
              <a:t>21(2) 2013</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Please cite the PAGES news article and, if available, the original figure reference when using a figure. See note section below the figures for details.</a:t>
            </a:r>
            <a:endParaRPr lang="en-US" dirty="0"/>
          </a:p>
        </p:txBody>
      </p:sp>
    </p:spTree>
    <p:extLst>
      <p:ext uri="{BB962C8B-B14F-4D97-AF65-F5344CB8AC3E}">
        <p14:creationId xmlns:p14="http://schemas.microsoft.com/office/powerpoint/2010/main" val="337079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_1_Carre_Pages_revised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25" y="701566"/>
            <a:ext cx="8331400" cy="4421373"/>
          </a:xfrm>
          <a:prstGeom prst="rect">
            <a:avLst/>
          </a:prstGeom>
        </p:spPr>
      </p:pic>
    </p:spTree>
    <p:extLst>
      <p:ext uri="{BB962C8B-B14F-4D97-AF65-F5344CB8AC3E}">
        <p14:creationId xmlns:p14="http://schemas.microsoft.com/office/powerpoint/2010/main" val="3169170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_2_Carre_Pages_revised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61" y="899024"/>
            <a:ext cx="8218020" cy="4515516"/>
          </a:xfrm>
          <a:prstGeom prst="rect">
            <a:avLst/>
          </a:prstGeom>
        </p:spPr>
      </p:pic>
    </p:spTree>
    <p:extLst>
      <p:ext uri="{BB962C8B-B14F-4D97-AF65-F5344CB8AC3E}">
        <p14:creationId xmlns:p14="http://schemas.microsoft.com/office/powerpoint/2010/main" val="122572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Captondi_PAGES_oct2012_Figure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50" y="330414"/>
            <a:ext cx="6817272" cy="5735166"/>
          </a:xfrm>
          <a:prstGeom prst="rect">
            <a:avLst/>
          </a:prstGeom>
        </p:spPr>
      </p:pic>
    </p:spTree>
    <p:extLst>
      <p:ext uri="{BB962C8B-B14F-4D97-AF65-F5344CB8AC3E}">
        <p14:creationId xmlns:p14="http://schemas.microsoft.com/office/powerpoint/2010/main" val="197603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ure2_collins_LvG_Final.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50" y="254219"/>
            <a:ext cx="7535759" cy="5815450"/>
          </a:xfrm>
          <a:prstGeom prst="rect">
            <a:avLst/>
          </a:prstGeom>
        </p:spPr>
      </p:pic>
    </p:spTree>
    <p:extLst>
      <p:ext uri="{BB962C8B-B14F-4D97-AF65-F5344CB8AC3E}">
        <p14:creationId xmlns:p14="http://schemas.microsoft.com/office/powerpoint/2010/main" val="25194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Figure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89" y="1498159"/>
            <a:ext cx="8404627" cy="4131163"/>
          </a:xfrm>
          <a:prstGeom prst="rect">
            <a:avLst/>
          </a:prstGeom>
        </p:spPr>
      </p:pic>
    </p:spTree>
    <p:extLst>
      <p:ext uri="{BB962C8B-B14F-4D97-AF65-F5344CB8AC3E}">
        <p14:creationId xmlns:p14="http://schemas.microsoft.com/office/powerpoint/2010/main" val="305189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ure2_monthlydecadalonly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059" y="316091"/>
            <a:ext cx="6883387" cy="5808543"/>
          </a:xfrm>
          <a:prstGeom prst="rect">
            <a:avLst/>
          </a:prstGeom>
        </p:spPr>
      </p:pic>
    </p:spTree>
    <p:extLst>
      <p:ext uri="{BB962C8B-B14F-4D97-AF65-F5344CB8AC3E}">
        <p14:creationId xmlns:p14="http://schemas.microsoft.com/office/powerpoint/2010/main" val="895743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russon_fig1_pages_jun2013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88" y="1291770"/>
            <a:ext cx="8449264" cy="4072635"/>
          </a:xfrm>
          <a:prstGeom prst="rect">
            <a:avLst/>
          </a:prstGeom>
        </p:spPr>
      </p:pic>
    </p:spTree>
    <p:extLst>
      <p:ext uri="{BB962C8B-B14F-4D97-AF65-F5344CB8AC3E}">
        <p14:creationId xmlns:p14="http://schemas.microsoft.com/office/powerpoint/2010/main" val="359737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russon_fig2_pages_oct201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32" y="1711007"/>
            <a:ext cx="8388784" cy="3803803"/>
          </a:xfrm>
          <a:prstGeom prst="rect">
            <a:avLst/>
          </a:prstGeom>
        </p:spPr>
      </p:pic>
    </p:spTree>
    <p:extLst>
      <p:ext uri="{BB962C8B-B14F-4D97-AF65-F5344CB8AC3E}">
        <p14:creationId xmlns:p14="http://schemas.microsoft.com/office/powerpoint/2010/main" val="187811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Braconnot_PAGES_ENSO_fig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45" y="1437193"/>
            <a:ext cx="8679026" cy="3476001"/>
          </a:xfrm>
          <a:prstGeom prst="rect">
            <a:avLst/>
          </a:prstGeom>
        </p:spPr>
      </p:pic>
    </p:spTree>
    <p:extLst>
      <p:ext uri="{BB962C8B-B14F-4D97-AF65-F5344CB8AC3E}">
        <p14:creationId xmlns:p14="http://schemas.microsoft.com/office/powerpoint/2010/main" val="2737974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Braconnot_PAGES_ENSO_fig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23" y="1492536"/>
            <a:ext cx="8698189" cy="3788311"/>
          </a:xfrm>
          <a:prstGeom prst="rect">
            <a:avLst/>
          </a:prstGeom>
        </p:spPr>
      </p:pic>
    </p:spTree>
    <p:extLst>
      <p:ext uri="{BB962C8B-B14F-4D97-AF65-F5344CB8AC3E}">
        <p14:creationId xmlns:p14="http://schemas.microsoft.com/office/powerpoint/2010/main" val="390417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ure 1_Edito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45" y="776674"/>
            <a:ext cx="8090469" cy="4069673"/>
          </a:xfrm>
          <a:prstGeom prst="rect">
            <a:avLst/>
          </a:prstGeom>
        </p:spPr>
      </p:pic>
    </p:spTree>
    <p:extLst>
      <p:ext uri="{BB962C8B-B14F-4D97-AF65-F5344CB8AC3E}">
        <p14:creationId xmlns:p14="http://schemas.microsoft.com/office/powerpoint/2010/main" val="356122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5" name="Picture 4" descr="Lazareth_Fig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14" y="189548"/>
            <a:ext cx="7318542" cy="5641860"/>
          </a:xfrm>
          <a:prstGeom prst="rect">
            <a:avLst/>
          </a:prstGeom>
        </p:spPr>
      </p:pic>
    </p:spTree>
    <p:extLst>
      <p:ext uri="{BB962C8B-B14F-4D97-AF65-F5344CB8AC3E}">
        <p14:creationId xmlns:p14="http://schemas.microsoft.com/office/powerpoint/2010/main" val="312645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Lazareth_Fig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26" y="418085"/>
            <a:ext cx="8531072" cy="5497802"/>
          </a:xfrm>
          <a:prstGeom prst="rect">
            <a:avLst/>
          </a:prstGeom>
        </p:spPr>
      </p:pic>
    </p:spTree>
    <p:extLst>
      <p:ext uri="{BB962C8B-B14F-4D97-AF65-F5344CB8AC3E}">
        <p14:creationId xmlns:p14="http://schemas.microsoft.com/office/powerpoint/2010/main" val="74629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Merkel_fig1_rev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757" y="720851"/>
            <a:ext cx="6521319" cy="4785751"/>
          </a:xfrm>
          <a:prstGeom prst="rect">
            <a:avLst/>
          </a:prstGeom>
        </p:spPr>
      </p:pic>
    </p:spTree>
    <p:extLst>
      <p:ext uri="{BB962C8B-B14F-4D97-AF65-F5344CB8AC3E}">
        <p14:creationId xmlns:p14="http://schemas.microsoft.com/office/powerpoint/2010/main" val="2527394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Merkel_fig2_rev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24" y="200538"/>
            <a:ext cx="4936462" cy="6434930"/>
          </a:xfrm>
          <a:prstGeom prst="rect">
            <a:avLst/>
          </a:prstGeom>
        </p:spPr>
      </p:pic>
    </p:spTree>
    <p:extLst>
      <p:ext uri="{BB962C8B-B14F-4D97-AF65-F5344CB8AC3E}">
        <p14:creationId xmlns:p14="http://schemas.microsoft.com/office/powerpoint/2010/main" val="1526357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Brierley.Fig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63" y="1015669"/>
            <a:ext cx="8889188" cy="4718054"/>
          </a:xfrm>
          <a:prstGeom prst="rect">
            <a:avLst/>
          </a:prstGeom>
        </p:spPr>
      </p:pic>
    </p:spTree>
    <p:extLst>
      <p:ext uri="{BB962C8B-B14F-4D97-AF65-F5344CB8AC3E}">
        <p14:creationId xmlns:p14="http://schemas.microsoft.com/office/powerpoint/2010/main" val="1934408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Brierley.Fig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63" y="1159886"/>
            <a:ext cx="8467494" cy="4480156"/>
          </a:xfrm>
          <a:prstGeom prst="rect">
            <a:avLst/>
          </a:prstGeom>
        </p:spPr>
      </p:pic>
    </p:spTree>
    <p:extLst>
      <p:ext uri="{BB962C8B-B14F-4D97-AF65-F5344CB8AC3E}">
        <p14:creationId xmlns:p14="http://schemas.microsoft.com/office/powerpoint/2010/main" val="2086978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Figure 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66" y="651758"/>
            <a:ext cx="7772039" cy="5230706"/>
          </a:xfrm>
          <a:prstGeom prst="rect">
            <a:avLst/>
          </a:prstGeom>
        </p:spPr>
      </p:pic>
    </p:spTree>
    <p:extLst>
      <p:ext uri="{BB962C8B-B14F-4D97-AF65-F5344CB8AC3E}">
        <p14:creationId xmlns:p14="http://schemas.microsoft.com/office/powerpoint/2010/main" val="5552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ure 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009" y="357840"/>
            <a:ext cx="6898254" cy="5766794"/>
          </a:xfrm>
          <a:prstGeom prst="rect">
            <a:avLst/>
          </a:prstGeom>
        </p:spPr>
      </p:pic>
    </p:spTree>
    <p:extLst>
      <p:ext uri="{BB962C8B-B14F-4D97-AF65-F5344CB8AC3E}">
        <p14:creationId xmlns:p14="http://schemas.microsoft.com/office/powerpoint/2010/main" val="1201122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PAGES_Broennimann_Fig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68" y="353200"/>
            <a:ext cx="7027062" cy="5771433"/>
          </a:xfrm>
          <a:prstGeom prst="rect">
            <a:avLst/>
          </a:prstGeom>
        </p:spPr>
      </p:pic>
    </p:spTree>
    <p:extLst>
      <p:ext uri="{BB962C8B-B14F-4D97-AF65-F5344CB8AC3E}">
        <p14:creationId xmlns:p14="http://schemas.microsoft.com/office/powerpoint/2010/main" val="428810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PAGES_Fig2_revised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900" y="147935"/>
            <a:ext cx="5697769" cy="6083649"/>
          </a:xfrm>
          <a:prstGeom prst="rect">
            <a:avLst/>
          </a:prstGeom>
        </p:spPr>
      </p:pic>
    </p:spTree>
    <p:extLst>
      <p:ext uri="{BB962C8B-B14F-4D97-AF65-F5344CB8AC3E}">
        <p14:creationId xmlns:p14="http://schemas.microsoft.com/office/powerpoint/2010/main" val="191269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Figure 2_Edito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98" y="891911"/>
            <a:ext cx="8068902" cy="4038669"/>
          </a:xfrm>
          <a:prstGeom prst="rect">
            <a:avLst/>
          </a:prstGeom>
        </p:spPr>
      </p:pic>
    </p:spTree>
    <p:extLst>
      <p:ext uri="{BB962C8B-B14F-4D97-AF65-F5344CB8AC3E}">
        <p14:creationId xmlns:p14="http://schemas.microsoft.com/office/powerpoint/2010/main" val="281590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Edwards_et_al_PAGES_Figure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9" y="269267"/>
            <a:ext cx="5502070" cy="5749517"/>
          </a:xfrm>
          <a:prstGeom prst="rect">
            <a:avLst/>
          </a:prstGeom>
        </p:spPr>
      </p:pic>
    </p:spTree>
    <p:extLst>
      <p:ext uri="{BB962C8B-B14F-4D97-AF65-F5344CB8AC3E}">
        <p14:creationId xmlns:p14="http://schemas.microsoft.com/office/powerpoint/2010/main" val="2157547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Annan Figure.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9" y="116984"/>
            <a:ext cx="4965697" cy="6133796"/>
          </a:xfrm>
          <a:prstGeom prst="rect">
            <a:avLst/>
          </a:prstGeom>
        </p:spPr>
      </p:pic>
    </p:spTree>
    <p:extLst>
      <p:ext uri="{BB962C8B-B14F-4D97-AF65-F5344CB8AC3E}">
        <p14:creationId xmlns:p14="http://schemas.microsoft.com/office/powerpoint/2010/main" val="2455678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Flickr - Beth Knitt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12" y="1189505"/>
            <a:ext cx="6449673" cy="4363608"/>
          </a:xfrm>
          <a:prstGeom prst="rect">
            <a:avLst/>
          </a:prstGeom>
        </p:spPr>
      </p:pic>
    </p:spTree>
    <p:extLst>
      <p:ext uri="{BB962C8B-B14F-4D97-AF65-F5344CB8AC3E}">
        <p14:creationId xmlns:p14="http://schemas.microsoft.com/office/powerpoint/2010/main" val="1499225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 1_ALCC_eastasia_comparison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62" y="1386983"/>
            <a:ext cx="8594004" cy="2991987"/>
          </a:xfrm>
          <a:prstGeom prst="rect">
            <a:avLst/>
          </a:prstGeom>
        </p:spPr>
      </p:pic>
    </p:spTree>
    <p:extLst>
      <p:ext uri="{BB962C8B-B14F-4D97-AF65-F5344CB8AC3E}">
        <p14:creationId xmlns:p14="http://schemas.microsoft.com/office/powerpoint/2010/main" val="2968353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84" y="417788"/>
            <a:ext cx="7349782" cy="5473072"/>
          </a:xfrm>
          <a:prstGeom prst="rect">
            <a:avLst/>
          </a:prstGeom>
        </p:spPr>
      </p:pic>
    </p:spTree>
    <p:extLst>
      <p:ext uri="{BB962C8B-B14F-4D97-AF65-F5344CB8AC3E}">
        <p14:creationId xmlns:p14="http://schemas.microsoft.com/office/powerpoint/2010/main" val="743408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workshop program_cover page.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773" y="155258"/>
            <a:ext cx="5914986" cy="5905597"/>
          </a:xfrm>
          <a:prstGeom prst="rect">
            <a:avLst/>
          </a:prstGeom>
        </p:spPr>
      </p:pic>
    </p:spTree>
    <p:extLst>
      <p:ext uri="{BB962C8B-B14F-4D97-AF65-F5344CB8AC3E}">
        <p14:creationId xmlns:p14="http://schemas.microsoft.com/office/powerpoint/2010/main" val="2811475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5" name="Picture 4" descr="DSC_01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06" y="491105"/>
            <a:ext cx="7953484" cy="5324233"/>
          </a:xfrm>
          <a:prstGeom prst="rect">
            <a:avLst/>
          </a:prstGeom>
        </p:spPr>
      </p:pic>
    </p:spTree>
    <p:extLst>
      <p:ext uri="{BB962C8B-B14F-4D97-AF65-F5344CB8AC3E}">
        <p14:creationId xmlns:p14="http://schemas.microsoft.com/office/powerpoint/2010/main" val="91253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86" y="480242"/>
            <a:ext cx="7255883" cy="5441912"/>
          </a:xfrm>
          <a:prstGeom prst="rect">
            <a:avLst/>
          </a:prstGeom>
        </p:spPr>
      </p:pic>
    </p:spTree>
    <p:extLst>
      <p:ext uri="{BB962C8B-B14F-4D97-AF65-F5344CB8AC3E}">
        <p14:creationId xmlns:p14="http://schemas.microsoft.com/office/powerpoint/2010/main" val="2293371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Fig. PAGES Report.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409" y="364464"/>
            <a:ext cx="5614224" cy="5614224"/>
          </a:xfrm>
          <a:prstGeom prst="rect">
            <a:avLst/>
          </a:prstGeom>
        </p:spPr>
      </p:pic>
    </p:spTree>
    <p:extLst>
      <p:ext uri="{BB962C8B-B14F-4D97-AF65-F5344CB8AC3E}">
        <p14:creationId xmlns:p14="http://schemas.microsoft.com/office/powerpoint/2010/main" val="319362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URE 1_GLOBAL POLLEN DATA - copia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61" y="738247"/>
            <a:ext cx="8270955" cy="4821320"/>
          </a:xfrm>
          <a:prstGeom prst="rect">
            <a:avLst/>
          </a:prstGeom>
        </p:spPr>
      </p:pic>
    </p:spTree>
    <p:extLst>
      <p:ext uri="{BB962C8B-B14F-4D97-AF65-F5344CB8AC3E}">
        <p14:creationId xmlns:p14="http://schemas.microsoft.com/office/powerpoint/2010/main" val="236199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plot_GPCC.precip_1951-2007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85" y="1036116"/>
            <a:ext cx="8528613" cy="4526124"/>
          </a:xfrm>
          <a:prstGeom prst="rect">
            <a:avLst/>
          </a:prstGeom>
        </p:spPr>
      </p:pic>
    </p:spTree>
    <p:extLst>
      <p:ext uri="{BB962C8B-B14F-4D97-AF65-F5344CB8AC3E}">
        <p14:creationId xmlns:p14="http://schemas.microsoft.com/office/powerpoint/2010/main" val="1240288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Communication_Fig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657" y="211706"/>
            <a:ext cx="2945227" cy="6294963"/>
          </a:xfrm>
          <a:prstGeom prst="rect">
            <a:avLst/>
          </a:prstGeom>
        </p:spPr>
      </p:pic>
    </p:spTree>
    <p:extLst>
      <p:ext uri="{BB962C8B-B14F-4D97-AF65-F5344CB8AC3E}">
        <p14:creationId xmlns:p14="http://schemas.microsoft.com/office/powerpoint/2010/main" val="2615042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Oldenburg_rebuild.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92" y="334231"/>
            <a:ext cx="4942361" cy="5963671"/>
          </a:xfrm>
          <a:prstGeom prst="rect">
            <a:avLst/>
          </a:prstGeom>
        </p:spPr>
      </p:pic>
    </p:spTree>
    <p:extLst>
      <p:ext uri="{BB962C8B-B14F-4D97-AF65-F5344CB8AC3E}">
        <p14:creationId xmlns:p14="http://schemas.microsoft.com/office/powerpoint/2010/main" val="2069808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pages_nl_new 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72" y="630319"/>
            <a:ext cx="8445680" cy="5195509"/>
          </a:xfrm>
          <a:prstGeom prst="rect">
            <a:avLst/>
          </a:prstGeom>
        </p:spPr>
      </p:pic>
    </p:spTree>
    <p:extLst>
      <p:ext uri="{BB962C8B-B14F-4D97-AF65-F5344CB8AC3E}">
        <p14:creationId xmlns:p14="http://schemas.microsoft.com/office/powerpoint/2010/main" val="184408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CRNPLOTPICT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02" y="1119673"/>
            <a:ext cx="8579368" cy="4194597"/>
          </a:xfrm>
          <a:prstGeom prst="rect">
            <a:avLst/>
          </a:prstGeom>
        </p:spPr>
      </p:pic>
    </p:spTree>
    <p:extLst>
      <p:ext uri="{BB962C8B-B14F-4D97-AF65-F5344CB8AC3E}">
        <p14:creationId xmlns:p14="http://schemas.microsoft.com/office/powerpoint/2010/main" val="289308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Figure 1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56" y="2339616"/>
            <a:ext cx="8610986" cy="1854982"/>
          </a:xfrm>
          <a:prstGeom prst="rect">
            <a:avLst/>
          </a:prstGeom>
        </p:spPr>
      </p:pic>
    </p:spTree>
    <p:extLst>
      <p:ext uri="{BB962C8B-B14F-4D97-AF65-F5344CB8AC3E}">
        <p14:creationId xmlns:p14="http://schemas.microsoft.com/office/powerpoint/2010/main" val="296720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McGregor PAGES News 2012 Fig 2_Submitted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535" y="405857"/>
            <a:ext cx="4599784" cy="5536777"/>
          </a:xfrm>
          <a:prstGeom prst="rect">
            <a:avLst/>
          </a:prstGeom>
        </p:spPr>
      </p:pic>
    </p:spTree>
    <p:extLst>
      <p:ext uri="{BB962C8B-B14F-4D97-AF65-F5344CB8AC3E}">
        <p14:creationId xmlns:p14="http://schemas.microsoft.com/office/powerpoint/2010/main" val="147674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2" name="Picture 1" descr="Elliot_Fig1.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540" y="653219"/>
            <a:ext cx="7151452" cy="5361697"/>
          </a:xfrm>
          <a:prstGeom prst="rect">
            <a:avLst/>
          </a:prstGeom>
        </p:spPr>
      </p:pic>
    </p:spTree>
    <p:extLst>
      <p:ext uri="{BB962C8B-B14F-4D97-AF65-F5344CB8AC3E}">
        <p14:creationId xmlns:p14="http://schemas.microsoft.com/office/powerpoint/2010/main" val="305999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news_kopf_orange1.psd"/>
          <p:cNvPicPr>
            <a:picLocks noChangeAspect="1"/>
          </p:cNvPicPr>
          <p:nvPr/>
        </p:nvPicPr>
        <p:blipFill>
          <a:blip r:embed="rId3"/>
          <a:srcRect b="82201"/>
          <a:stretch>
            <a:fillRect/>
          </a:stretch>
        </p:blipFill>
        <p:spPr>
          <a:xfrm>
            <a:off x="6227446" y="6124634"/>
            <a:ext cx="2916554" cy="733365"/>
          </a:xfrm>
          <a:prstGeom prst="rect">
            <a:avLst/>
          </a:prstGeom>
        </p:spPr>
      </p:pic>
      <p:pic>
        <p:nvPicPr>
          <p:cNvPr id="3" name="Picture 2" descr="Pages news letter fig 2_LvG.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646" y="188523"/>
            <a:ext cx="5864859" cy="5892787"/>
          </a:xfrm>
          <a:prstGeom prst="rect">
            <a:avLst/>
          </a:prstGeom>
        </p:spPr>
      </p:pic>
    </p:spTree>
    <p:extLst>
      <p:ext uri="{BB962C8B-B14F-4D97-AF65-F5344CB8AC3E}">
        <p14:creationId xmlns:p14="http://schemas.microsoft.com/office/powerpoint/2010/main" val="2153910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TotalTime>
  <Words>7011</Words>
  <Application>Microsoft Macintosh PowerPoint</Application>
  <PresentationFormat>On-screen Show (4:3)</PresentationFormat>
  <Paragraphs>345</Paragraphs>
  <Slides>42</Slides>
  <Notes>41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Figures – PAGES news 21(2)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dc:creator>
  <cp:lastModifiedBy>Lucien von Gunten</cp:lastModifiedBy>
  <cp:revision>61</cp:revision>
  <dcterms:created xsi:type="dcterms:W3CDTF">2012-10-30T11:34:31Z</dcterms:created>
  <dcterms:modified xsi:type="dcterms:W3CDTF">2013-08-22T15:33:47Z</dcterms:modified>
</cp:coreProperties>
</file>